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8" r:id="rId7"/>
    <p:sldId id="261" r:id="rId8"/>
    <p:sldId id="258" r:id="rId9"/>
    <p:sldId id="274" r:id="rId10"/>
    <p:sldId id="268" r:id="rId11"/>
    <p:sldId id="264" r:id="rId12"/>
    <p:sldId id="279" r:id="rId13"/>
    <p:sldId id="265"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4C8DA-F363-4942-860E-9D8C78BDD726}" v="2" dt="2022-11-08T19:43:46.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4" d="100"/>
          <a:sy n="74" d="100"/>
        </p:scale>
        <p:origin x="6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la Jamison" userId="6f8c5e47-9a31-48c1-9b4b-d8476d3eb413" providerId="ADAL" clId="{76D4C8DA-F363-4942-860E-9D8C78BDD726}"/>
    <pc:docChg chg="custSel delSld modSld">
      <pc:chgData name="Priscilla Jamison" userId="6f8c5e47-9a31-48c1-9b4b-d8476d3eb413" providerId="ADAL" clId="{76D4C8DA-F363-4942-860E-9D8C78BDD726}" dt="2022-11-08T19:48:09.962" v="360" actId="2696"/>
      <pc:docMkLst>
        <pc:docMk/>
      </pc:docMkLst>
      <pc:sldChg chg="modSp mod">
        <pc:chgData name="Priscilla Jamison" userId="6f8c5e47-9a31-48c1-9b4b-d8476d3eb413" providerId="ADAL" clId="{76D4C8DA-F363-4942-860E-9D8C78BDD726}" dt="2022-11-08T19:43:08.103" v="0"/>
        <pc:sldMkLst>
          <pc:docMk/>
          <pc:sldMk cId="64654590" sldId="257"/>
        </pc:sldMkLst>
        <pc:spChg chg="mod">
          <ac:chgData name="Priscilla Jamison" userId="6f8c5e47-9a31-48c1-9b4b-d8476d3eb413" providerId="ADAL" clId="{76D4C8DA-F363-4942-860E-9D8C78BDD726}" dt="2022-11-08T19:43:08.103" v="0"/>
          <ac:spMkLst>
            <pc:docMk/>
            <pc:sldMk cId="64654590" sldId="257"/>
            <ac:spMk id="4" creationId="{D011FBCF-B495-4590-8B63-830E7CCE6965}"/>
          </ac:spMkLst>
        </pc:spChg>
      </pc:sldChg>
      <pc:sldChg chg="modSp mod">
        <pc:chgData name="Priscilla Jamison" userId="6f8c5e47-9a31-48c1-9b4b-d8476d3eb413" providerId="ADAL" clId="{76D4C8DA-F363-4942-860E-9D8C78BDD726}" dt="2022-11-08T19:45:13.374" v="279" actId="20577"/>
        <pc:sldMkLst>
          <pc:docMk/>
          <pc:sldMk cId="4000874748" sldId="258"/>
        </pc:sldMkLst>
        <pc:spChg chg="mod">
          <ac:chgData name="Priscilla Jamison" userId="6f8c5e47-9a31-48c1-9b4b-d8476d3eb413" providerId="ADAL" clId="{76D4C8DA-F363-4942-860E-9D8C78BDD726}" dt="2022-11-08T19:45:13.374" v="279" actId="20577"/>
          <ac:spMkLst>
            <pc:docMk/>
            <pc:sldMk cId="4000874748" sldId="258"/>
            <ac:spMk id="2" creationId="{00000000-0000-0000-0000-000000000000}"/>
          </ac:spMkLst>
        </pc:spChg>
      </pc:sldChg>
      <pc:sldChg chg="modSp mod">
        <pc:chgData name="Priscilla Jamison" userId="6f8c5e47-9a31-48c1-9b4b-d8476d3eb413" providerId="ADAL" clId="{76D4C8DA-F363-4942-860E-9D8C78BDD726}" dt="2022-11-08T19:46:10.441" v="322"/>
        <pc:sldMkLst>
          <pc:docMk/>
          <pc:sldMk cId="652482164" sldId="264"/>
        </pc:sldMkLst>
        <pc:spChg chg="mod">
          <ac:chgData name="Priscilla Jamison" userId="6f8c5e47-9a31-48c1-9b4b-d8476d3eb413" providerId="ADAL" clId="{76D4C8DA-F363-4942-860E-9D8C78BDD726}" dt="2022-11-08T19:46:10.441" v="322"/>
          <ac:spMkLst>
            <pc:docMk/>
            <pc:sldMk cId="652482164" sldId="264"/>
            <ac:spMk id="3" creationId="{00000000-0000-0000-0000-000000000000}"/>
          </ac:spMkLst>
        </pc:spChg>
      </pc:sldChg>
      <pc:sldChg chg="modSp mod">
        <pc:chgData name="Priscilla Jamison" userId="6f8c5e47-9a31-48c1-9b4b-d8476d3eb413" providerId="ADAL" clId="{76D4C8DA-F363-4942-860E-9D8C78BDD726}" dt="2022-11-08T19:47:54.045" v="359"/>
        <pc:sldMkLst>
          <pc:docMk/>
          <pc:sldMk cId="197871099" sldId="265"/>
        </pc:sldMkLst>
        <pc:spChg chg="mod">
          <ac:chgData name="Priscilla Jamison" userId="6f8c5e47-9a31-48c1-9b4b-d8476d3eb413" providerId="ADAL" clId="{76D4C8DA-F363-4942-860E-9D8C78BDD726}" dt="2022-11-08T19:47:54.045" v="359"/>
          <ac:spMkLst>
            <pc:docMk/>
            <pc:sldMk cId="197871099" sldId="265"/>
            <ac:spMk id="2" creationId="{00000000-0000-0000-0000-000000000000}"/>
          </ac:spMkLst>
        </pc:spChg>
      </pc:sldChg>
      <pc:sldChg chg="modSp mod">
        <pc:chgData name="Priscilla Jamison" userId="6f8c5e47-9a31-48c1-9b4b-d8476d3eb413" providerId="ADAL" clId="{76D4C8DA-F363-4942-860E-9D8C78BDD726}" dt="2022-11-08T19:45:50.373" v="321" actId="1076"/>
        <pc:sldMkLst>
          <pc:docMk/>
          <pc:sldMk cId="181639698" sldId="268"/>
        </pc:sldMkLst>
        <pc:spChg chg="mod">
          <ac:chgData name="Priscilla Jamison" userId="6f8c5e47-9a31-48c1-9b4b-d8476d3eb413" providerId="ADAL" clId="{76D4C8DA-F363-4942-860E-9D8C78BDD726}" dt="2022-11-08T19:45:50.373" v="321" actId="1076"/>
          <ac:spMkLst>
            <pc:docMk/>
            <pc:sldMk cId="181639698" sldId="268"/>
            <ac:spMk id="3" creationId="{00000000-0000-0000-0000-000000000000}"/>
          </ac:spMkLst>
        </pc:spChg>
      </pc:sldChg>
      <pc:sldChg chg="modSp mod">
        <pc:chgData name="Priscilla Jamison" userId="6f8c5e47-9a31-48c1-9b4b-d8476d3eb413" providerId="ADAL" clId="{76D4C8DA-F363-4942-860E-9D8C78BDD726}" dt="2022-11-08T19:47:29.174" v="358" actId="20577"/>
        <pc:sldMkLst>
          <pc:docMk/>
          <pc:sldMk cId="4044273744" sldId="279"/>
        </pc:sldMkLst>
        <pc:spChg chg="mod">
          <ac:chgData name="Priscilla Jamison" userId="6f8c5e47-9a31-48c1-9b4b-d8476d3eb413" providerId="ADAL" clId="{76D4C8DA-F363-4942-860E-9D8C78BDD726}" dt="2022-11-08T19:47:29.174" v="358" actId="20577"/>
          <ac:spMkLst>
            <pc:docMk/>
            <pc:sldMk cId="4044273744" sldId="279"/>
            <ac:spMk id="3" creationId="{00000000-0000-0000-0000-000000000000}"/>
          </ac:spMkLst>
        </pc:spChg>
      </pc:sldChg>
      <pc:sldChg chg="del">
        <pc:chgData name="Priscilla Jamison" userId="6f8c5e47-9a31-48c1-9b4b-d8476d3eb413" providerId="ADAL" clId="{76D4C8DA-F363-4942-860E-9D8C78BDD726}" dt="2022-11-08T19:48:09.962" v="360" actId="2696"/>
        <pc:sldMkLst>
          <pc:docMk/>
          <pc:sldMk cId="1723284261" sldId="28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83968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58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748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28523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410880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01204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D2F8D-9951-4929-A95E-75047DAEEC6B}"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2949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D2F8D-9951-4929-A95E-75047DAEEC6B}"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28188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D2F8D-9951-4929-A95E-75047DAEEC6B}"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17860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839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69905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D2F8D-9951-4929-A95E-75047DAEEC6B}"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51889-271F-496E-9DE8-4272F7CC68D5}" type="slidenum">
              <a:rPr lang="en-US" smtClean="0"/>
              <a:t>‹#›</a:t>
            </a:fld>
            <a:endParaRPr lang="en-US"/>
          </a:p>
        </p:txBody>
      </p:sp>
    </p:spTree>
    <p:extLst>
      <p:ext uri="{BB962C8B-B14F-4D97-AF65-F5344CB8AC3E}">
        <p14:creationId xmlns:p14="http://schemas.microsoft.com/office/powerpoint/2010/main" val="365545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ooutdoorsflorida.com/"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7" y="254000"/>
            <a:ext cx="4803107" cy="1701800"/>
          </a:xfrm>
          <a:prstGeom prst="rect">
            <a:avLst/>
          </a:prstGeom>
        </p:spPr>
      </p:pic>
      <p:sp>
        <p:nvSpPr>
          <p:cNvPr id="6" name="TextBox 5"/>
          <p:cNvSpPr txBox="1"/>
          <p:nvPr/>
        </p:nvSpPr>
        <p:spPr>
          <a:xfrm>
            <a:off x="1132763" y="5274658"/>
            <a:ext cx="10657789" cy="1107996"/>
          </a:xfrm>
          <a:prstGeom prst="rect">
            <a:avLst/>
          </a:prstGeom>
          <a:noFill/>
        </p:spPr>
        <p:txBody>
          <a:bodyPr wrap="square" rtlCol="0">
            <a:spAutoFit/>
          </a:bodyPr>
          <a:lstStyle/>
          <a:p>
            <a:r>
              <a:rPr lang="en-US" sz="6600" dirty="0">
                <a:solidFill>
                  <a:schemeClr val="bg1"/>
                </a:solidFill>
                <a:latin typeface="Book Antiqua" panose="02040602050305030304" pitchFamily="18" charset="0"/>
                <a:cs typeface="Angsana New" panose="02020603050405020304" pitchFamily="18" charset="-34"/>
              </a:rPr>
              <a:t>Florida Fishing Adventure </a:t>
            </a:r>
          </a:p>
        </p:txBody>
      </p:sp>
    </p:spTree>
    <p:extLst>
      <p:ext uri="{BB962C8B-B14F-4D97-AF65-F5344CB8AC3E}">
        <p14:creationId xmlns:p14="http://schemas.microsoft.com/office/powerpoint/2010/main" val="387253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587631" y="1208736"/>
            <a:ext cx="5893381" cy="4031873"/>
          </a:xfrm>
          <a:prstGeom prst="rect">
            <a:avLst/>
          </a:prstGeom>
          <a:noFill/>
          <a:effectLst/>
        </p:spPr>
        <p:txBody>
          <a:bodyPr wrap="square" rtlCol="0">
            <a:spAutoFit/>
          </a:bodyPr>
          <a:lstStyle/>
          <a:p>
            <a:endParaRPr lang="en-US" sz="3200" b="1" dirty="0">
              <a:solidFill>
                <a:schemeClr val="bg1"/>
              </a:solidFill>
              <a:effectLst>
                <a:outerShdw blurRad="38100" dist="38100" dir="2700000" algn="tl">
                  <a:srgbClr val="000000">
                    <a:alpha val="43137"/>
                  </a:srgbClr>
                </a:outerShdw>
              </a:effectLst>
            </a:endParaRPr>
          </a:p>
          <a:p>
            <a:pPr algn="ctr"/>
            <a:r>
              <a:rPr lang="en-US" sz="2400" b="1" dirty="0">
                <a:solidFill>
                  <a:schemeClr val="accent5">
                    <a:lumMod val="50000"/>
                  </a:schemeClr>
                </a:solidFill>
                <a:latin typeface="+mj-lt"/>
              </a:rPr>
              <a:t>In our wonderful Ship Store you and </a:t>
            </a:r>
          </a:p>
          <a:p>
            <a:pPr algn="ctr"/>
            <a:r>
              <a:rPr lang="en-US" sz="2400" b="1" dirty="0">
                <a:solidFill>
                  <a:schemeClr val="accent5">
                    <a:lumMod val="50000"/>
                  </a:schemeClr>
                </a:solidFill>
                <a:latin typeface="+mj-lt"/>
              </a:rPr>
              <a:t>your crew can find just about anything!</a:t>
            </a:r>
          </a:p>
          <a:p>
            <a:pPr algn="ctr"/>
            <a:r>
              <a:rPr lang="en-US" sz="2400" b="1" dirty="0">
                <a:solidFill>
                  <a:schemeClr val="accent5">
                    <a:lumMod val="50000"/>
                  </a:schemeClr>
                </a:solidFill>
                <a:latin typeface="+mj-lt"/>
              </a:rPr>
              <a:t>Fun T-Shirts, water bottles, hammocks,           key chains, belts and a whole lot more. </a:t>
            </a:r>
          </a:p>
          <a:p>
            <a:endParaRPr lang="en-US" sz="2400" b="1" dirty="0">
              <a:solidFill>
                <a:schemeClr val="accent5">
                  <a:lumMod val="50000"/>
                </a:schemeClr>
              </a:solidFill>
              <a:latin typeface="+mj-lt"/>
            </a:endParaRPr>
          </a:p>
          <a:p>
            <a:pPr algn="ctr"/>
            <a:r>
              <a:rPr lang="en-US" sz="2800" b="1" dirty="0">
                <a:solidFill>
                  <a:schemeClr val="accent5">
                    <a:lumMod val="50000"/>
                  </a:schemeClr>
                </a:solidFill>
                <a:latin typeface="+mj-lt"/>
              </a:rPr>
              <a:t>Can’t Pack it on the airplane? No Problem!</a:t>
            </a:r>
          </a:p>
          <a:p>
            <a:pPr algn="ctr"/>
            <a:r>
              <a:rPr lang="en-US" sz="2400" b="1" dirty="0">
                <a:solidFill>
                  <a:schemeClr val="accent5">
                    <a:lumMod val="50000"/>
                  </a:schemeClr>
                </a:solidFill>
                <a:latin typeface="+mj-lt"/>
              </a:rPr>
              <a:t>We have plenty of sunscreen, bug spray and any other camping necessities you may need.   </a:t>
            </a:r>
            <a:endParaRPr lang="en-US" sz="2400" dirty="0">
              <a:solidFill>
                <a:schemeClr val="accent5">
                  <a:lumMod val="50000"/>
                </a:schemeClr>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 y="88900"/>
            <a:ext cx="4086225" cy="1447800"/>
          </a:xfrm>
          <a:prstGeom prst="rect">
            <a:avLst/>
          </a:prstGeom>
        </p:spPr>
      </p:pic>
      <p:pic>
        <p:nvPicPr>
          <p:cNvPr id="9" name="Picture 8"/>
          <p:cNvPicPr>
            <a:picLocks noChangeAspect="1"/>
          </p:cNvPicPr>
          <p:nvPr/>
        </p:nvPicPr>
        <p:blipFill>
          <a:blip r:embed="rId4"/>
          <a:stretch>
            <a:fillRect/>
          </a:stretch>
        </p:blipFill>
        <p:spPr>
          <a:xfrm>
            <a:off x="6940056" y="1536700"/>
            <a:ext cx="5004454" cy="374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7080495" y="151705"/>
            <a:ext cx="4523874" cy="1384995"/>
          </a:xfrm>
          <a:prstGeom prst="rect">
            <a:avLst/>
          </a:prstGeom>
          <a:noFill/>
          <a:effectLst/>
        </p:spPr>
        <p:txBody>
          <a:bodyPr wrap="squar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Ship Store</a:t>
            </a:r>
          </a:p>
          <a:p>
            <a:endParaRPr lang="en-US" dirty="0"/>
          </a:p>
        </p:txBody>
      </p:sp>
      <p:sp>
        <p:nvSpPr>
          <p:cNvPr id="2" name="TextBox 1"/>
          <p:cNvSpPr txBox="1"/>
          <p:nvPr/>
        </p:nvSpPr>
        <p:spPr>
          <a:xfrm>
            <a:off x="1596189" y="5898780"/>
            <a:ext cx="8999621" cy="461665"/>
          </a:xfrm>
          <a:prstGeom prst="rect">
            <a:avLst/>
          </a:prstGeom>
          <a:noFill/>
          <a:effectLst/>
        </p:spPr>
        <p:txBody>
          <a:bodyPr wrap="square" rtlCol="0">
            <a:spAutoFit/>
          </a:bodyPr>
          <a:lstStyle/>
          <a:p>
            <a:pPr algn="ctr"/>
            <a:r>
              <a:rPr lang="en-US" sz="2400" b="1" i="1" dirty="0">
                <a:solidFill>
                  <a:schemeClr val="tx2">
                    <a:lumMod val="75000"/>
                  </a:schemeClr>
                </a:solidFill>
                <a:latin typeface="+mj-lt"/>
              </a:rPr>
              <a:t>Visit the Ship Store website at www.store.bsaseabase.org</a:t>
            </a:r>
          </a:p>
        </p:txBody>
      </p:sp>
    </p:spTree>
    <p:extLst>
      <p:ext uri="{BB962C8B-B14F-4D97-AF65-F5344CB8AC3E}">
        <p14:creationId xmlns:p14="http://schemas.microsoft.com/office/powerpoint/2010/main" val="19787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848668" y="746551"/>
            <a:ext cx="7999585" cy="830997"/>
          </a:xfrm>
          <a:prstGeom prst="rect">
            <a:avLst/>
          </a:prstGeom>
          <a:noFill/>
          <a:effectLst/>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Frequently Asked Questions</a:t>
            </a:r>
            <a:endParaRPr lang="en-US" sz="4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79733" cy="1162050"/>
          </a:xfrm>
          <a:prstGeom prst="rect">
            <a:avLst/>
          </a:prstGeom>
        </p:spPr>
      </p:pic>
      <p:sp>
        <p:nvSpPr>
          <p:cNvPr id="7" name="TextBox 6"/>
          <p:cNvSpPr txBox="1"/>
          <p:nvPr/>
        </p:nvSpPr>
        <p:spPr>
          <a:xfrm>
            <a:off x="602477" y="2197893"/>
            <a:ext cx="11450492" cy="2800767"/>
          </a:xfrm>
          <a:prstGeom prst="rect">
            <a:avLst/>
          </a:prstGeom>
          <a:noFill/>
          <a:effectLst/>
        </p:spPr>
        <p:txBody>
          <a:bodyPr wrap="square" rtlCol="0">
            <a:spAutoFit/>
          </a:bodyPr>
          <a:lstStyle/>
          <a:p>
            <a:r>
              <a:rPr lang="en-US" sz="2200" b="1" dirty="0">
                <a:solidFill>
                  <a:schemeClr val="tx2">
                    <a:lumMod val="75000"/>
                  </a:schemeClr>
                </a:solidFill>
                <a:latin typeface="+mj-lt"/>
              </a:rPr>
              <a:t>Q: What if I cannot pass the BSA Swim Test prior to arrival? </a:t>
            </a:r>
            <a:r>
              <a:rPr lang="en-US" sz="2200" b="1" i="1" dirty="0">
                <a:solidFill>
                  <a:schemeClr val="tx2">
                    <a:lumMod val="75000"/>
                  </a:schemeClr>
                </a:solidFill>
                <a:latin typeface="+mj-lt"/>
              </a:rPr>
              <a:t>A:</a:t>
            </a:r>
            <a:r>
              <a:rPr lang="en-US" sz="2200" b="1" dirty="0">
                <a:solidFill>
                  <a:schemeClr val="tx2">
                    <a:lumMod val="75000"/>
                  </a:schemeClr>
                </a:solidFill>
                <a:latin typeface="+mj-lt"/>
              </a:rPr>
              <a:t> </a:t>
            </a:r>
            <a:r>
              <a:rPr lang="en-US" sz="2200" b="1" i="1" dirty="0">
                <a:solidFill>
                  <a:schemeClr val="tx2">
                    <a:lumMod val="75000"/>
                  </a:schemeClr>
                </a:solidFill>
                <a:latin typeface="+mj-lt"/>
              </a:rPr>
              <a:t>You will not be permitted to participate or stay at Sea Base.</a:t>
            </a:r>
          </a:p>
          <a:p>
            <a:endParaRPr lang="en-US" sz="2200" b="1" i="1" dirty="0">
              <a:solidFill>
                <a:schemeClr val="tx2">
                  <a:lumMod val="75000"/>
                </a:schemeClr>
              </a:solidFill>
              <a:latin typeface="+mj-lt"/>
            </a:endParaRPr>
          </a:p>
          <a:p>
            <a:r>
              <a:rPr lang="en-US" sz="2200" b="1" dirty="0">
                <a:solidFill>
                  <a:schemeClr val="tx2">
                    <a:lumMod val="75000"/>
                  </a:schemeClr>
                </a:solidFill>
                <a:latin typeface="+mj-lt"/>
              </a:rPr>
              <a:t>Q: What if I cannot complete the Sea Base Swim Review upon arrival? </a:t>
            </a:r>
            <a:r>
              <a:rPr lang="en-US" sz="2200" b="1" i="1" dirty="0">
                <a:solidFill>
                  <a:schemeClr val="tx2">
                    <a:lumMod val="75000"/>
                  </a:schemeClr>
                </a:solidFill>
                <a:latin typeface="+mj-lt"/>
              </a:rPr>
              <a:t>A: You will not be permitted to participate or stay at Sea Base.</a:t>
            </a:r>
            <a:endParaRPr lang="en-US" sz="2200" b="1" dirty="0">
              <a:solidFill>
                <a:schemeClr val="tx2">
                  <a:lumMod val="75000"/>
                </a:schemeClr>
              </a:solidFill>
              <a:latin typeface="+mj-lt"/>
            </a:endParaRPr>
          </a:p>
          <a:p>
            <a:endParaRPr lang="en-US" sz="2200" b="1" dirty="0">
              <a:solidFill>
                <a:schemeClr val="tx2">
                  <a:lumMod val="75000"/>
                </a:schemeClr>
              </a:solidFill>
              <a:latin typeface="+mj-lt"/>
            </a:endParaRPr>
          </a:p>
          <a:p>
            <a:r>
              <a:rPr lang="en-US" sz="2200" b="1" dirty="0">
                <a:solidFill>
                  <a:schemeClr val="tx2">
                    <a:lumMod val="75000"/>
                  </a:schemeClr>
                </a:solidFill>
                <a:latin typeface="+mj-lt"/>
              </a:rPr>
              <a:t>Q: What if I arrive without a signed medical? </a:t>
            </a:r>
            <a:r>
              <a:rPr lang="en-US" sz="2200" b="1" i="1" dirty="0">
                <a:solidFill>
                  <a:schemeClr val="tx2">
                    <a:lumMod val="75000"/>
                  </a:schemeClr>
                </a:solidFill>
                <a:latin typeface="+mj-lt"/>
              </a:rPr>
              <a:t>A: All medical documentation must be taken care of in advance and signed by a physician. You will not be permitted to participate or stay at Sea Base.</a:t>
            </a:r>
          </a:p>
        </p:txBody>
      </p:sp>
    </p:spTree>
    <p:extLst>
      <p:ext uri="{BB962C8B-B14F-4D97-AF65-F5344CB8AC3E}">
        <p14:creationId xmlns:p14="http://schemas.microsoft.com/office/powerpoint/2010/main" val="136231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6299" y="278222"/>
            <a:ext cx="8515701" cy="850899"/>
          </a:xfrm>
          <a:effectLst/>
        </p:spPr>
        <p:txBody>
          <a:bodyPr>
            <a:no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Brief History of Sea Base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 y="139700"/>
            <a:ext cx="3071813" cy="1088381"/>
          </a:xfrm>
          <a:prstGeom prst="rect">
            <a:avLst/>
          </a:prstGeom>
        </p:spPr>
      </p:pic>
      <p:sp>
        <p:nvSpPr>
          <p:cNvPr id="6" name="Content Placeholder 5"/>
          <p:cNvSpPr>
            <a:spLocks noGrp="1"/>
          </p:cNvSpPr>
          <p:nvPr>
            <p:ph idx="1"/>
          </p:nvPr>
        </p:nvSpPr>
        <p:spPr>
          <a:xfrm>
            <a:off x="292768" y="7761204"/>
            <a:ext cx="10515600" cy="4351338"/>
          </a:xfrm>
        </p:spPr>
        <p:txBody>
          <a:bodyPr/>
          <a:lstStyle/>
          <a:p>
            <a:pPr marL="0" indent="0">
              <a:buNone/>
            </a:pPr>
            <a:endParaRPr lang="en-US" dirty="0"/>
          </a:p>
        </p:txBody>
      </p:sp>
      <p:sp>
        <p:nvSpPr>
          <p:cNvPr id="4" name="TextBox 3">
            <a:extLst>
              <a:ext uri="{FF2B5EF4-FFF2-40B4-BE49-F238E27FC236}">
                <a16:creationId xmlns:a16="http://schemas.microsoft.com/office/drawing/2014/main" id="{D011FBCF-B495-4590-8B63-830E7CCE6965}"/>
              </a:ext>
            </a:extLst>
          </p:cNvPr>
          <p:cNvSpPr txBox="1"/>
          <p:nvPr/>
        </p:nvSpPr>
        <p:spPr>
          <a:xfrm>
            <a:off x="838200" y="1224466"/>
            <a:ext cx="10515600" cy="5035353"/>
          </a:xfrm>
          <a:prstGeom prst="rect">
            <a:avLst/>
          </a:prstGeom>
          <a:noFill/>
        </p:spPr>
        <p:txBody>
          <a:bodyPr wrap="square" rtlCol="0">
            <a:spAutoFit/>
          </a:bodyPr>
          <a:lstStyle/>
          <a:p>
            <a:pPr>
              <a:lnSpc>
                <a:spcPct val="150000"/>
              </a:lnSpc>
            </a:pPr>
            <a:r>
              <a:rPr lang="en-US" b="1" dirty="0">
                <a:solidFill>
                  <a:schemeClr val="accent1">
                    <a:lumMod val="50000"/>
                  </a:schemeClr>
                </a:solidFill>
                <a:latin typeface="Helvetica" panose="020B0604020202020204" pitchFamily="34" charset="0"/>
              </a:rPr>
              <a:t>	</a:t>
            </a:r>
            <a:r>
              <a:rPr lang="en-US" dirty="0">
                <a:solidFill>
                  <a:schemeClr val="accent1">
                    <a:lumMod val="50000"/>
                  </a:schemeClr>
                </a:solidFill>
                <a:latin typeface="+mj-lt"/>
              </a:rPr>
              <a:t>The Sea Base began in the early 1970's as a local program in the Florida Keys called the Florida Gateway to High Adventure under the guidance of Sam Wampler, a professional Scouter from the South Florida Council. It offered primarily sailing programs using local marinas and chartered boats sailing to the Bahamas and back. As the idea caught on and grew, it joined the high adventure offerings of the National Council of the BSA along with Philmont Scout Ranch and the Northern Tier High Adventure Base. </a:t>
            </a:r>
          </a:p>
          <a:p>
            <a:pPr>
              <a:lnSpc>
                <a:spcPct val="150000"/>
              </a:lnSpc>
            </a:pPr>
            <a:r>
              <a:rPr lang="en-US" dirty="0">
                <a:solidFill>
                  <a:schemeClr val="accent1">
                    <a:lumMod val="50000"/>
                  </a:schemeClr>
                </a:solidFill>
                <a:latin typeface="+mj-lt"/>
              </a:rPr>
              <a:t>	 In 1979, the Sea Base acquired a permanent facility on Lower </a:t>
            </a:r>
            <a:r>
              <a:rPr lang="en-US" dirty="0" err="1">
                <a:solidFill>
                  <a:schemeClr val="accent1">
                    <a:lumMod val="50000"/>
                  </a:schemeClr>
                </a:solidFill>
                <a:latin typeface="+mj-lt"/>
              </a:rPr>
              <a:t>Matecumbe</a:t>
            </a:r>
            <a:r>
              <a:rPr lang="en-US" dirty="0">
                <a:solidFill>
                  <a:schemeClr val="accent1">
                    <a:lumMod val="50000"/>
                  </a:schemeClr>
                </a:solidFill>
                <a:latin typeface="+mj-lt"/>
              </a:rPr>
              <a:t> Key. It opened for Scouts in 1980 and renamed the Florida National High Adventure Sea Base. As the popularity of this program grew, SCUBA diving was added and in 1984 the BSA received the gift of Big Munson Island from Homer Formby. This undeveloped island offered tremendous program potential as an outpost for primitive camping, Robinson Crusoe style. In 1999, the building of the Brinton Environmental Center began and opened its doors in 2001. Originally starting with the Out Island and Keys Adventure programs, later adding the Florida Fishing Adventure, Order of the Arrow Ocean Adventure, Marine STEM Adventure and a land-based coral nursery. </a:t>
            </a:r>
            <a:endParaRPr lang="en-US" sz="1600" dirty="0"/>
          </a:p>
        </p:txBody>
      </p:sp>
    </p:spTree>
    <p:extLst>
      <p:ext uri="{BB962C8B-B14F-4D97-AF65-F5344CB8AC3E}">
        <p14:creationId xmlns:p14="http://schemas.microsoft.com/office/powerpoint/2010/main" val="6465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www.swimlikehell.com/originalfloridakeyschart_ebay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62" y="-292745"/>
            <a:ext cx="11790948" cy="7443489"/>
          </a:xfrm>
          <a:prstGeom prst="rect">
            <a:avLst/>
          </a:prstGeom>
        </p:spPr>
      </p:pic>
      <p:sp>
        <p:nvSpPr>
          <p:cNvPr id="6" name="TextBox 5"/>
          <p:cNvSpPr txBox="1"/>
          <p:nvPr/>
        </p:nvSpPr>
        <p:spPr>
          <a:xfrm>
            <a:off x="224590" y="736631"/>
            <a:ext cx="6160168" cy="830997"/>
          </a:xfrm>
          <a:prstGeom prst="rect">
            <a:avLst/>
          </a:prstGeom>
          <a:noFill/>
          <a:effectLst>
            <a:outerShdw blurRad="50800" dist="50800" dir="5400000" algn="ctr" rotWithShape="0">
              <a:schemeClr val="tx1"/>
            </a:outerShdw>
          </a:effectLst>
        </p:spPr>
        <p:txBody>
          <a:bodyPr wrap="square" rtlCol="0">
            <a:spAutoFit/>
          </a:bodyPr>
          <a:lstStyle/>
          <a:p>
            <a:pPr algn="ctr"/>
            <a:r>
              <a:rPr lang="en-US" sz="4800" dirty="0">
                <a:solidFill>
                  <a:schemeClr val="bg1"/>
                </a:solidFill>
                <a:latin typeface="Book Antiqua" panose="02040602050305030304" pitchFamily="18" charset="0"/>
                <a:cs typeface="Angsana New" panose="02020603050405020304" pitchFamily="18" charset="-34"/>
              </a:rPr>
              <a:t>The Florida Keys</a:t>
            </a:r>
          </a:p>
        </p:txBody>
      </p:sp>
      <p:sp>
        <p:nvSpPr>
          <p:cNvPr id="7" name="TextBox 6"/>
          <p:cNvSpPr txBox="1"/>
          <p:nvPr/>
        </p:nvSpPr>
        <p:spPr>
          <a:xfrm>
            <a:off x="7451557" y="4443664"/>
            <a:ext cx="3737811" cy="830997"/>
          </a:xfrm>
          <a:prstGeom prst="rect">
            <a:avLst/>
          </a:prstGeom>
          <a:noFill/>
          <a:effectLst/>
        </p:spPr>
        <p:txBody>
          <a:bodyPr wrap="square" rtlCol="0">
            <a:spAutoFit/>
          </a:bodyPr>
          <a:lstStyle/>
          <a:p>
            <a:pPr algn="ctr"/>
            <a:r>
              <a:rPr lang="en-US" sz="2400" b="1" dirty="0">
                <a:solidFill>
                  <a:schemeClr val="accent5">
                    <a:lumMod val="50000"/>
                  </a:schemeClr>
                </a:solidFill>
                <a:latin typeface="Book Antiqua" panose="02040602050305030304" pitchFamily="18" charset="0"/>
              </a:rPr>
              <a:t>Florida Sea Base</a:t>
            </a:r>
          </a:p>
          <a:p>
            <a:pPr algn="ctr"/>
            <a:r>
              <a:rPr lang="en-US" sz="2400" b="1" dirty="0">
                <a:solidFill>
                  <a:schemeClr val="accent5">
                    <a:lumMod val="50000"/>
                  </a:schemeClr>
                </a:solidFill>
                <a:latin typeface="Book Antiqua" panose="02040602050305030304" pitchFamily="18" charset="0"/>
              </a:rPr>
              <a:t>Mile Marker 73.8</a:t>
            </a:r>
          </a:p>
        </p:txBody>
      </p:sp>
      <p:sp>
        <p:nvSpPr>
          <p:cNvPr id="8" name="TextBox 7"/>
          <p:cNvSpPr txBox="1"/>
          <p:nvPr/>
        </p:nvSpPr>
        <p:spPr>
          <a:xfrm>
            <a:off x="559468" y="3720388"/>
            <a:ext cx="5229727" cy="954107"/>
          </a:xfrm>
          <a:prstGeom prst="rect">
            <a:avLst/>
          </a:prstGeom>
          <a:noFill/>
          <a:effectLst/>
        </p:spPr>
        <p:txBody>
          <a:bodyPr wrap="square" rtlCol="0">
            <a:spAutoFit/>
          </a:bodyPr>
          <a:lstStyle/>
          <a:p>
            <a:pPr algn="ctr"/>
            <a:r>
              <a:rPr lang="en-US" sz="2800" b="1" dirty="0">
                <a:solidFill>
                  <a:schemeClr val="accent5">
                    <a:lumMod val="50000"/>
                  </a:schemeClr>
                </a:solidFill>
                <a:latin typeface="Book Antiqua" panose="02040602050305030304" pitchFamily="18" charset="0"/>
              </a:rPr>
              <a:t>Brinton Environmental Center</a:t>
            </a:r>
          </a:p>
          <a:p>
            <a:pPr algn="ctr"/>
            <a:r>
              <a:rPr lang="en-US" sz="2800" b="1" dirty="0">
                <a:solidFill>
                  <a:schemeClr val="accent5">
                    <a:lumMod val="50000"/>
                  </a:schemeClr>
                </a:solidFill>
                <a:latin typeface="Book Antiqua" panose="02040602050305030304" pitchFamily="18" charset="0"/>
              </a:rPr>
              <a:t>Mile Marker 23.8</a:t>
            </a:r>
            <a:endParaRPr lang="en-US" sz="2400" b="1" dirty="0">
              <a:solidFill>
                <a:schemeClr val="accent5">
                  <a:lumMod val="50000"/>
                </a:schemeClr>
              </a:solidFill>
              <a:latin typeface="Book Antiqua" panose="02040602050305030304" pitchFamily="18" charset="0"/>
            </a:endParaRPr>
          </a:p>
        </p:txBody>
      </p:sp>
      <p:cxnSp>
        <p:nvCxnSpPr>
          <p:cNvPr id="10" name="Straight Arrow Connector 9"/>
          <p:cNvCxnSpPr/>
          <p:nvPr/>
        </p:nvCxnSpPr>
        <p:spPr>
          <a:xfrm flipH="1" flipV="1">
            <a:off x="8823158" y="3834063"/>
            <a:ext cx="497305" cy="609601"/>
          </a:xfrm>
          <a:prstGeom prst="straightConnector1">
            <a:avLst/>
          </a:prstGeom>
          <a:ln w="82550">
            <a:gradFill>
              <a:gsLst>
                <a:gs pos="99000">
                  <a:srgbClr val="FF0000"/>
                </a:gs>
                <a:gs pos="23000">
                  <a:srgbClr val="FF0000"/>
                </a:gs>
                <a:gs pos="57000">
                  <a:srgbClr val="FFC000"/>
                </a:gs>
                <a:gs pos="70000">
                  <a:srgbClr val="FFFF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3304674" y="4674495"/>
            <a:ext cx="527383" cy="631885"/>
          </a:xfrm>
          <a:prstGeom prst="straightConnector1">
            <a:avLst/>
          </a:prstGeom>
          <a:ln w="79375">
            <a:gradFill>
              <a:gsLst>
                <a:gs pos="0">
                  <a:srgbClr val="FFFF00"/>
                </a:gs>
                <a:gs pos="26000">
                  <a:srgbClr val="FFC000"/>
                </a:gs>
                <a:gs pos="83000">
                  <a:srgbClr val="FF0000"/>
                </a:gs>
                <a:gs pos="62000">
                  <a:srgbClr val="FF0000"/>
                </a:gs>
              </a:gsLst>
              <a:lin ang="5400000" scaled="1"/>
            </a:gradFill>
            <a:tailEnd type="triangle"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9468" y="6304035"/>
            <a:ext cx="10959242" cy="584775"/>
          </a:xfrm>
          <a:prstGeom prst="rect">
            <a:avLst/>
          </a:prstGeom>
          <a:noFill/>
          <a:effectLst/>
        </p:spPr>
        <p:txBody>
          <a:bodyPr wrap="square" rtlCol="0">
            <a:spAutoFit/>
          </a:bodyPr>
          <a:lstStyle/>
          <a:p>
            <a:pPr algn="ctr"/>
            <a:r>
              <a:rPr lang="en-US" sz="3200" b="1" i="1" dirty="0">
                <a:solidFill>
                  <a:schemeClr val="tx1">
                    <a:lumMod val="95000"/>
                    <a:lumOff val="5000"/>
                  </a:schemeClr>
                </a:solidFill>
                <a:effectLst/>
                <a:latin typeface="+mj-lt"/>
              </a:rPr>
              <a:t>Your adventure will take place at the Brinton Environmental Center</a:t>
            </a:r>
          </a:p>
        </p:txBody>
      </p:sp>
    </p:spTree>
    <p:extLst>
      <p:ext uri="{BB962C8B-B14F-4D97-AF65-F5344CB8AC3E}">
        <p14:creationId xmlns:p14="http://schemas.microsoft.com/office/powerpoint/2010/main" val="421393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20734" y="1982038"/>
            <a:ext cx="4926099" cy="3694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02378" y="1982038"/>
            <a:ext cx="6062195" cy="3970318"/>
          </a:xfrm>
          <a:prstGeom prst="rect">
            <a:avLst/>
          </a:prstGeom>
          <a:noFill/>
          <a:effectLst/>
        </p:spPr>
        <p:txBody>
          <a:bodyPr wrap="square" rtlCol="0">
            <a:spAutoFit/>
          </a:bodyPr>
          <a:lstStyle/>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Arrive at the Brinton Environmental Center between 1 – 3 PM</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Check in and review documents</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Meet your Fishing Adventure Mate</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Check into Dorms</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Issue Snorkel Gear </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BSA Swim Review </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Snorkel Lesson</a:t>
            </a:r>
          </a:p>
          <a:p>
            <a:pPr marL="285750" indent="-285750">
              <a:buFont typeface="Arial" panose="020B0604020202020204" pitchFamily="34" charset="0"/>
              <a:buChar char="•"/>
            </a:pPr>
            <a:r>
              <a:rPr lang="en-US" sz="2800" dirty="0">
                <a:solidFill>
                  <a:schemeClr val="accent5">
                    <a:lumMod val="50000"/>
                  </a:schemeClr>
                </a:solidFill>
                <a:latin typeface="Calibri Light" panose="020F0302020204030204" pitchFamily="34" charset="0"/>
                <a:cs typeface="Calibri Light" panose="020F0302020204030204" pitchFamily="34" charset="0"/>
              </a:rPr>
              <a:t>Opening Shindig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56" y="166688"/>
            <a:ext cx="2887782" cy="1023177"/>
          </a:xfrm>
          <a:prstGeom prst="rect">
            <a:avLst/>
          </a:prstGeom>
        </p:spPr>
      </p:pic>
      <p:sp>
        <p:nvSpPr>
          <p:cNvPr id="9" name="TextBox 8"/>
          <p:cNvSpPr txBox="1"/>
          <p:nvPr/>
        </p:nvSpPr>
        <p:spPr>
          <a:xfrm>
            <a:off x="3548419" y="293290"/>
            <a:ext cx="8521226"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Arrival &amp; Registration</a:t>
            </a:r>
          </a:p>
          <a:p>
            <a:endParaRPr lang="en-US" dirty="0"/>
          </a:p>
        </p:txBody>
      </p:sp>
    </p:spTree>
    <p:extLst>
      <p:ext uri="{BB962C8B-B14F-4D97-AF65-F5344CB8AC3E}">
        <p14:creationId xmlns:p14="http://schemas.microsoft.com/office/powerpoint/2010/main" val="54422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474744" y="237018"/>
            <a:ext cx="6639959" cy="1107996"/>
          </a:xfrm>
          <a:prstGeom prst="rect">
            <a:avLst/>
          </a:prstGeom>
          <a:noFill/>
          <a:effectLst/>
        </p:spPr>
        <p:txBody>
          <a:bodyPr wrap="non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8" y="242888"/>
            <a:ext cx="3094038" cy="1096256"/>
          </a:xfrm>
          <a:prstGeom prst="rect">
            <a:avLst/>
          </a:prstGeom>
        </p:spPr>
      </p:pic>
      <p:sp>
        <p:nvSpPr>
          <p:cNvPr id="8" name="TextBox 7"/>
          <p:cNvSpPr txBox="1"/>
          <p:nvPr/>
        </p:nvSpPr>
        <p:spPr>
          <a:xfrm>
            <a:off x="345990" y="2529793"/>
            <a:ext cx="8257509" cy="3477875"/>
          </a:xfrm>
          <a:prstGeom prst="rect">
            <a:avLst/>
          </a:prstGeom>
          <a:noFill/>
          <a:effectLst/>
        </p:spPr>
        <p:txBody>
          <a:bodyPr wrap="square" rtlCol="0">
            <a:spAutoFit/>
          </a:bodyPr>
          <a:lstStyle/>
          <a:p>
            <a:endParaRPr lang="en-US" sz="2000" b="1" dirty="0">
              <a:solidFill>
                <a:schemeClr val="bg1"/>
              </a:solidFill>
              <a:effectLst>
                <a:outerShdw blurRad="38100" dist="38100" dir="2700000" algn="tl">
                  <a:srgbClr val="000000">
                    <a:alpha val="43137"/>
                  </a:srgbClr>
                </a:outerShdw>
              </a:effectLst>
            </a:endParaRPr>
          </a:p>
          <a:p>
            <a:endParaRPr lang="en-US" sz="2000" b="1" dirty="0">
              <a:solidFill>
                <a:schemeClr val="bg1"/>
              </a:solidFill>
              <a:effectLst>
                <a:outerShdw blurRad="38100" dist="38100" dir="2700000" algn="tl">
                  <a:srgbClr val="000000">
                    <a:alpha val="43137"/>
                  </a:srgbClr>
                </a:outerShdw>
              </a:effectLst>
            </a:endParaRPr>
          </a:p>
          <a:p>
            <a:r>
              <a:rPr lang="en-US" sz="2000" b="1" u="sng" dirty="0">
                <a:solidFill>
                  <a:schemeClr val="accent5">
                    <a:lumMod val="50000"/>
                  </a:schemeClr>
                </a:solidFill>
                <a:latin typeface="+mj-lt"/>
              </a:rPr>
              <a:t>Day One</a:t>
            </a:r>
            <a:r>
              <a:rPr lang="en-US" sz="2000" b="1" dirty="0">
                <a:solidFill>
                  <a:schemeClr val="accent5">
                    <a:lumMod val="50000"/>
                  </a:schemeClr>
                </a:solidFill>
                <a:latin typeface="+mj-lt"/>
              </a:rPr>
              <a:t>: Arrival Day: Check in, swim &amp; snorkel review, opening shindig   </a:t>
            </a:r>
          </a:p>
          <a:p>
            <a:r>
              <a:rPr lang="en-US" sz="2000" b="1" dirty="0">
                <a:solidFill>
                  <a:schemeClr val="accent5">
                    <a:lumMod val="50000"/>
                  </a:schemeClr>
                </a:solidFill>
                <a:latin typeface="+mj-lt"/>
              </a:rPr>
              <a:t>                  </a:t>
            </a:r>
          </a:p>
          <a:p>
            <a:r>
              <a:rPr lang="en-US" sz="2000" b="1" u="sng" dirty="0">
                <a:solidFill>
                  <a:schemeClr val="accent5">
                    <a:lumMod val="50000"/>
                  </a:schemeClr>
                </a:solidFill>
                <a:latin typeface="+mj-lt"/>
              </a:rPr>
              <a:t>Day Two</a:t>
            </a:r>
            <a:r>
              <a:rPr lang="en-US" sz="2000" b="1" dirty="0">
                <a:solidFill>
                  <a:schemeClr val="accent5">
                    <a:lumMod val="50000"/>
                  </a:schemeClr>
                </a:solidFill>
                <a:latin typeface="+mj-lt"/>
              </a:rPr>
              <a:t>: Reef Day:  Target Species: Snapper; Mackerel; Grouper. Load boat and leave after breakfast for a full day of reef fishing, returning to base to clean the boat and the fish, all before dinner.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Three</a:t>
            </a:r>
            <a:r>
              <a:rPr lang="en-US" sz="2000" b="1" dirty="0">
                <a:solidFill>
                  <a:schemeClr val="accent5">
                    <a:lumMod val="50000"/>
                  </a:schemeClr>
                </a:solidFill>
                <a:latin typeface="+mj-lt"/>
              </a:rPr>
              <a:t>:  Offshore Day: Target Species: Mahi-Mahi; Tuna; Wahoo. Load boat and leave after breakfast for a full day off-shore trolling or drift-fishing, returning to base to clean the boat and the fish, all before dinner. </a:t>
            </a:r>
          </a:p>
        </p:txBody>
      </p:sp>
      <p:sp>
        <p:nvSpPr>
          <p:cNvPr id="2" name="TextBox 1"/>
          <p:cNvSpPr txBox="1"/>
          <p:nvPr/>
        </p:nvSpPr>
        <p:spPr>
          <a:xfrm>
            <a:off x="345990" y="1331402"/>
            <a:ext cx="10886302" cy="1908215"/>
          </a:xfrm>
          <a:prstGeom prst="rect">
            <a:avLst/>
          </a:prstGeom>
          <a:noFill/>
          <a:effectLst/>
        </p:spPr>
        <p:txBody>
          <a:bodyPr wrap="square" rtlCol="0">
            <a:spAutoFit/>
          </a:bodyPr>
          <a:lstStyle/>
          <a:p>
            <a:r>
              <a:rPr lang="en-US" sz="2000" b="1" dirty="0">
                <a:solidFill>
                  <a:schemeClr val="accent5">
                    <a:lumMod val="50000"/>
                  </a:schemeClr>
                </a:solidFill>
                <a:latin typeface="Book Antiqua" panose="02040602050305030304" pitchFamily="18" charset="0"/>
              </a:rPr>
              <a:t>	</a:t>
            </a:r>
            <a:r>
              <a:rPr lang="en-US" sz="2000" dirty="0">
                <a:solidFill>
                  <a:schemeClr val="accent5">
                    <a:lumMod val="50000"/>
                  </a:schemeClr>
                </a:solidFill>
                <a:latin typeface="+mj-lt"/>
              </a:rPr>
              <a:t>The Fishing Adventure Program is a fish and fun-filled adventure.  It is up to your crew to decide what kind of species to target each day and which fishing techniques to explore, based on the Captain and Mate’s expertise.  Weather and tides are large factors in the week’s fishing plans.  Crews need to be prepared to be flexible in daily fishing plans.  Sea Base cannot control the winds or weather. The following is an </a:t>
            </a:r>
            <a:r>
              <a:rPr lang="en-US" sz="2000" i="1" u="sng" dirty="0">
                <a:solidFill>
                  <a:schemeClr val="accent5">
                    <a:lumMod val="50000"/>
                  </a:schemeClr>
                </a:solidFill>
                <a:latin typeface="+mj-lt"/>
              </a:rPr>
              <a:t>example</a:t>
            </a:r>
            <a:r>
              <a:rPr lang="en-US" sz="2000" i="1" dirty="0">
                <a:solidFill>
                  <a:schemeClr val="accent5">
                    <a:lumMod val="50000"/>
                  </a:schemeClr>
                </a:solidFill>
                <a:latin typeface="+mj-lt"/>
              </a:rPr>
              <a:t> </a:t>
            </a:r>
            <a:r>
              <a:rPr lang="en-US" sz="2000" dirty="0">
                <a:solidFill>
                  <a:schemeClr val="accent5">
                    <a:lumMod val="50000"/>
                  </a:schemeClr>
                </a:solidFill>
                <a:latin typeface="+mj-lt"/>
              </a:rPr>
              <a:t>of a Fishing Adventure week</a:t>
            </a:r>
            <a:r>
              <a:rPr lang="en-US" sz="1600" dirty="0">
                <a:solidFill>
                  <a:schemeClr val="accent5">
                    <a:lumMod val="50000"/>
                  </a:schemeClr>
                </a:solidFill>
                <a:latin typeface="+mj-lt"/>
              </a:rPr>
              <a:t>:</a:t>
            </a:r>
          </a:p>
          <a:p>
            <a:endParaRPr lang="en-US" dirty="0"/>
          </a:p>
        </p:txBody>
      </p:sp>
      <p:pic>
        <p:nvPicPr>
          <p:cNvPr id="2050" name="Picture 2" descr="https://scontent.xx.fbcdn.net/hphotos-xlp1/v/t1.0-9/10454461_10205366377292676_484374348434196118_n.jpg?oh=6d10fb8e8fcf43f51f806898cd9ebf9d&amp;oe=576CB3E9"/>
          <p:cNvPicPr>
            <a:picLocks noChangeAspect="1" noChangeArrowheads="1"/>
          </p:cNvPicPr>
          <p:nvPr/>
        </p:nvPicPr>
        <p:blipFill rotWithShape="1">
          <a:blip r:embed="rId4">
            <a:extLst>
              <a:ext uri="{28A0092B-C50C-407E-A947-70E740481C1C}">
                <a14:useLocalDpi xmlns:a14="http://schemas.microsoft.com/office/drawing/2010/main" val="0"/>
              </a:ext>
            </a:extLst>
          </a:blip>
          <a:srcRect l="2935" t="13832" r="3179"/>
          <a:stretch/>
        </p:blipFill>
        <p:spPr bwMode="auto">
          <a:xfrm>
            <a:off x="8603499" y="2981526"/>
            <a:ext cx="3475629" cy="3189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87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745030" y="397793"/>
            <a:ext cx="7588937" cy="923330"/>
          </a:xfrm>
          <a:prstGeom prst="rect">
            <a:avLst/>
          </a:prstGeom>
          <a:noFill/>
          <a:effectLst/>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 (cont.)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7" y="242888"/>
            <a:ext cx="2971417" cy="1052810"/>
          </a:xfrm>
          <a:prstGeom prst="rect">
            <a:avLst/>
          </a:prstGeom>
        </p:spPr>
      </p:pic>
      <p:sp>
        <p:nvSpPr>
          <p:cNvPr id="8" name="TextBox 7"/>
          <p:cNvSpPr txBox="1"/>
          <p:nvPr/>
        </p:nvSpPr>
        <p:spPr>
          <a:xfrm>
            <a:off x="192087" y="1672522"/>
            <a:ext cx="7790378" cy="5632311"/>
          </a:xfrm>
          <a:prstGeom prst="rect">
            <a:avLst/>
          </a:prstGeom>
          <a:noFill/>
          <a:effectLst/>
        </p:spPr>
        <p:txBody>
          <a:bodyPr wrap="square" rtlCol="0">
            <a:spAutoFit/>
          </a:bodyPr>
          <a:lstStyle/>
          <a:p>
            <a:r>
              <a:rPr lang="en-US" sz="2000" b="1" u="sng" dirty="0">
                <a:solidFill>
                  <a:schemeClr val="accent5">
                    <a:lumMod val="50000"/>
                  </a:schemeClr>
                </a:solidFill>
                <a:latin typeface="+mj-lt"/>
              </a:rPr>
              <a:t>Day Four</a:t>
            </a:r>
            <a:r>
              <a:rPr lang="en-US" sz="2000" b="1" dirty="0">
                <a:solidFill>
                  <a:schemeClr val="accent5">
                    <a:lumMod val="50000"/>
                  </a:schemeClr>
                </a:solidFill>
                <a:latin typeface="+mj-lt"/>
              </a:rPr>
              <a:t>: Backcountry Day: Target Species: Snapper; Mackerel; Grouper; Sharks, Barracuda, etc.  Load boat and leave after breakfast for a full day of fishing the watery wilderness of uninhabited, mangrove-lined keys of the backcountry, returning to base to clean the boat and the fish, all before dinner.</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Five</a:t>
            </a:r>
            <a:r>
              <a:rPr lang="en-US" sz="2000" b="1" dirty="0">
                <a:solidFill>
                  <a:schemeClr val="accent5">
                    <a:lumMod val="50000"/>
                  </a:schemeClr>
                </a:solidFill>
                <a:latin typeface="+mj-lt"/>
              </a:rPr>
              <a:t>:  Snorkel Day:  Leave on a boat after breakfast to go snorkeling for half a day at Looe Key, weather permitting. After, your crew and mate will venture down to Key West 	to explore, have dinner, and see the Sunset Festival at Mallory Square.</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Six</a:t>
            </a:r>
            <a:r>
              <a:rPr lang="en-US" sz="2000" b="1" dirty="0">
                <a:solidFill>
                  <a:schemeClr val="accent5">
                    <a:lumMod val="50000"/>
                  </a:schemeClr>
                </a:solidFill>
                <a:latin typeface="+mj-lt"/>
              </a:rPr>
              <a:t>: Shark Fishing Day: Target Species: Sharks!  Load boat and leave after breakfast for a full day of tugging on aggressive predators. Return to base to clean the boat and get ready for your Luau and closing ceremony.</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Seven</a:t>
            </a:r>
            <a:r>
              <a:rPr lang="en-US" sz="2000" b="1" dirty="0">
                <a:solidFill>
                  <a:schemeClr val="accent5">
                    <a:lumMod val="50000"/>
                  </a:schemeClr>
                </a:solidFill>
                <a:latin typeface="+mj-lt"/>
              </a:rPr>
              <a:t>: Departure. </a:t>
            </a:r>
          </a:p>
          <a:p>
            <a:endParaRPr lang="en-US" sz="2000" b="1" dirty="0">
              <a:solidFill>
                <a:schemeClr val="bg1"/>
              </a:solidFill>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                     </a:t>
            </a:r>
          </a:p>
        </p:txBody>
      </p:sp>
      <p:pic>
        <p:nvPicPr>
          <p:cNvPr id="2" name="Picture 2" descr="https://scontent.xx.fbcdn.net/hphotos-xpa1/v/t1.0-9/11707675_10153426801248948_5547502102255831223_n.jpg?oh=e775f0e8bbe777577fcd77f2a8649332&amp;oe=575BBB23"/>
          <p:cNvPicPr>
            <a:picLocks noChangeAspect="1" noChangeArrowheads="1"/>
          </p:cNvPicPr>
          <p:nvPr/>
        </p:nvPicPr>
        <p:blipFill rotWithShape="1">
          <a:blip r:embed="rId4">
            <a:extLst>
              <a:ext uri="{28A0092B-C50C-407E-A947-70E740481C1C}">
                <a14:useLocalDpi xmlns:a14="http://schemas.microsoft.com/office/drawing/2010/main" val="0"/>
              </a:ext>
            </a:extLst>
          </a:blip>
          <a:srcRect t="5011" r="10229" b="10606"/>
          <a:stretch/>
        </p:blipFill>
        <p:spPr bwMode="auto">
          <a:xfrm>
            <a:off x="8212180" y="1672522"/>
            <a:ext cx="3687376" cy="4621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96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43584" y="1287244"/>
            <a:ext cx="10893773" cy="5570756"/>
          </a:xfrm>
          <a:prstGeom prst="rect">
            <a:avLst/>
          </a:prstGeom>
          <a:noFill/>
          <a:effectLst/>
        </p:spPr>
        <p:txBody>
          <a:bodyPr wrap="square" rtlCol="0">
            <a:spAutoFit/>
          </a:bodyPr>
          <a:lstStyle/>
          <a:p>
            <a:r>
              <a:rPr lang="en-US" sz="3600" u="sng" dirty="0">
                <a:solidFill>
                  <a:schemeClr val="accent5">
                    <a:lumMod val="50000"/>
                  </a:schemeClr>
                </a:solidFill>
                <a:latin typeface="+mj-lt"/>
              </a:rPr>
              <a:t>Sea Base Check-In Documents</a:t>
            </a:r>
          </a:p>
          <a:p>
            <a:pPr marL="457200" indent="-457200">
              <a:buFont typeface="Wingdings" panose="05000000000000000000" pitchFamily="2" charset="2"/>
              <a:buChar char="ü"/>
            </a:pPr>
            <a:r>
              <a:rPr lang="en-US" sz="3200" dirty="0">
                <a:solidFill>
                  <a:schemeClr val="accent5">
                    <a:lumMod val="50000"/>
                  </a:schemeClr>
                </a:solidFill>
                <a:latin typeface="+mj-lt"/>
              </a:rPr>
              <a:t>Crew Roster</a:t>
            </a:r>
          </a:p>
          <a:p>
            <a:pPr marL="457200" indent="-457200">
              <a:buFont typeface="Wingdings" panose="05000000000000000000" pitchFamily="2" charset="2"/>
              <a:buChar char="ü"/>
            </a:pPr>
            <a:r>
              <a:rPr lang="en-US" sz="3200" dirty="0">
                <a:solidFill>
                  <a:schemeClr val="accent5">
                    <a:lumMod val="50000"/>
                  </a:schemeClr>
                </a:solidFill>
                <a:latin typeface="+mj-lt"/>
              </a:rPr>
              <a:t>BSA Health and Medical Records </a:t>
            </a:r>
          </a:p>
          <a:p>
            <a:pPr marL="457200" indent="-457200">
              <a:buFont typeface="Wingdings" panose="05000000000000000000" pitchFamily="2" charset="2"/>
              <a:buChar char="ü"/>
            </a:pPr>
            <a:r>
              <a:rPr lang="en-US" sz="3200" dirty="0">
                <a:solidFill>
                  <a:schemeClr val="accent5">
                    <a:lumMod val="50000"/>
                  </a:schemeClr>
                </a:solidFill>
                <a:latin typeface="+mj-lt"/>
              </a:rPr>
              <a:t>Unit Swim Classification Record</a:t>
            </a:r>
          </a:p>
          <a:p>
            <a:pPr marL="457200" indent="-457200">
              <a:buFont typeface="Wingdings" panose="05000000000000000000" pitchFamily="2" charset="2"/>
              <a:buChar char="ü"/>
            </a:pPr>
            <a:r>
              <a:rPr lang="en-US" sz="3200" dirty="0">
                <a:solidFill>
                  <a:schemeClr val="accent5">
                    <a:lumMod val="50000"/>
                  </a:schemeClr>
                </a:solidFill>
                <a:latin typeface="+mj-lt"/>
              </a:rPr>
              <a:t>Adult Leader Training Certificates</a:t>
            </a:r>
          </a:p>
          <a:p>
            <a:pPr marL="457200" indent="-457200">
              <a:buFont typeface="Wingdings" panose="05000000000000000000" pitchFamily="2" charset="2"/>
              <a:buChar char="ü"/>
            </a:pPr>
            <a:r>
              <a:rPr lang="en-US" sz="3200" dirty="0">
                <a:solidFill>
                  <a:schemeClr val="accent5">
                    <a:lumMod val="50000"/>
                  </a:schemeClr>
                </a:solidFill>
                <a:latin typeface="+mj-lt"/>
              </a:rPr>
              <a:t>WFA &amp; CPR/AED Training Certificate(s)</a:t>
            </a:r>
          </a:p>
          <a:p>
            <a:pPr marL="457200" indent="-457200">
              <a:buFont typeface="Wingdings" panose="05000000000000000000" pitchFamily="2" charset="2"/>
              <a:buChar char="ü"/>
            </a:pPr>
            <a:r>
              <a:rPr lang="en-US" sz="3200" dirty="0">
                <a:solidFill>
                  <a:schemeClr val="accent5">
                    <a:lumMod val="50000"/>
                  </a:schemeClr>
                </a:solidFill>
                <a:latin typeface="+mj-lt"/>
              </a:rPr>
              <a:t>Pre-Event Medical Screening Checklist</a:t>
            </a:r>
          </a:p>
          <a:p>
            <a:pPr marL="285750" indent="-285750">
              <a:buFont typeface="Arial" panose="020B0604020202020204" pitchFamily="34" charset="0"/>
              <a:buChar char="•"/>
            </a:pPr>
            <a:endParaRPr lang="en-US" sz="3200" dirty="0">
              <a:solidFill>
                <a:srgbClr val="FF0000"/>
              </a:solidFill>
              <a:effectLst>
                <a:outerShdw blurRad="38100" dist="38100" dir="2700000" algn="tl">
                  <a:srgbClr val="000000">
                    <a:alpha val="43137"/>
                  </a:srgbClr>
                </a:outerShdw>
              </a:effectLst>
            </a:endParaRPr>
          </a:p>
          <a:p>
            <a:pPr algn="ctr"/>
            <a:r>
              <a:rPr lang="en-US" sz="3200" b="1" dirty="0">
                <a:solidFill>
                  <a:srgbClr val="FF0000"/>
                </a:solidFill>
                <a:latin typeface="+mj-lt"/>
              </a:rPr>
              <a:t>All copies of forms should be placed in a folder or notebook and submitted upon arrival during check in.  Please refrain from using plastic sleeves to ensure a timely check in process.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91605" cy="1095394"/>
          </a:xfrm>
          <a:prstGeom prst="rect">
            <a:avLst/>
          </a:prstGeom>
        </p:spPr>
      </p:pic>
      <p:sp>
        <p:nvSpPr>
          <p:cNvPr id="6" name="TextBox 5"/>
          <p:cNvSpPr txBox="1"/>
          <p:nvPr/>
        </p:nvSpPr>
        <p:spPr>
          <a:xfrm>
            <a:off x="3916907" y="293755"/>
            <a:ext cx="7443281"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Required Paperwork</a:t>
            </a:r>
          </a:p>
          <a:p>
            <a:endParaRPr lang="en-US" dirty="0"/>
          </a:p>
        </p:txBody>
      </p:sp>
      <p:pic>
        <p:nvPicPr>
          <p:cNvPr id="2" name="Picture 1">
            <a:extLst>
              <a:ext uri="{FF2B5EF4-FFF2-40B4-BE49-F238E27FC236}">
                <a16:creationId xmlns:a16="http://schemas.microsoft.com/office/drawing/2014/main" id="{C033D062-4839-46A2-BB9B-4B8463FC0DC4}"/>
              </a:ext>
            </a:extLst>
          </p:cNvPr>
          <p:cNvPicPr>
            <a:picLocks noChangeAspect="1"/>
          </p:cNvPicPr>
          <p:nvPr/>
        </p:nvPicPr>
        <p:blipFill>
          <a:blip r:embed="rId4"/>
          <a:stretch>
            <a:fillRect/>
          </a:stretch>
        </p:blipFill>
        <p:spPr>
          <a:xfrm>
            <a:off x="7506270" y="1826829"/>
            <a:ext cx="4342146" cy="2946273"/>
          </a:xfrm>
          <a:prstGeom prst="rect">
            <a:avLst/>
          </a:prstGeom>
        </p:spPr>
      </p:pic>
    </p:spTree>
    <p:extLst>
      <p:ext uri="{BB962C8B-B14F-4D97-AF65-F5344CB8AC3E}">
        <p14:creationId xmlns:p14="http://schemas.microsoft.com/office/powerpoint/2010/main" val="18163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4458" y="708603"/>
            <a:ext cx="6005286" cy="853497"/>
          </a:xfrm>
          <a:effectLst/>
        </p:spPr>
        <p:txBody>
          <a:bodyPr>
            <a:noAutofit/>
          </a:bodyPr>
          <a:lstStyle/>
          <a:p>
            <a:pPr algn="ctr"/>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Eligibility Requirements</a:t>
            </a:r>
          </a:p>
        </p:txBody>
      </p:sp>
      <p:sp>
        <p:nvSpPr>
          <p:cNvPr id="3" name="TextBox 2"/>
          <p:cNvSpPr txBox="1"/>
          <p:nvPr/>
        </p:nvSpPr>
        <p:spPr>
          <a:xfrm>
            <a:off x="484233" y="2429380"/>
            <a:ext cx="11223534" cy="5016758"/>
          </a:xfrm>
          <a:prstGeom prst="rect">
            <a:avLst/>
          </a:prstGeom>
          <a:noFill/>
          <a:ln>
            <a:noFill/>
          </a:ln>
          <a:effectLst/>
        </p:spPr>
        <p:txBody>
          <a:bodyPr wrap="square" numCol="2" rtlCol="0">
            <a:spAutoFit/>
          </a:bodyPr>
          <a:lstStyle/>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Crew Rosters completed 90 days prior to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be 12 years of age or older</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Registered member of the BSA</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adult leaders must complete the following adult leader trainings: BSA Safe Swim Defense, BSA Safety Afloat, BSA Hazardous Weather, BSA Youth Protection. Please provide copies of certificates upon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At least one adult leader per crew must have Wilderness First Aid and CPR/AED certifications. Please provide copies of certifications upon arrival</a:t>
            </a: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pass the BSA Swim Test prior to arrival as a Swimmer, evidenced by the Unit Swim Classification Record.  All participants must complete the Sea Base Swim Review upon arrival.  Non-swimmers will be sent home at their own expense.</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Medically Approved for Participation, evidenced by the BSA Annual Health and Medical Record &amp; meets Sea Base Risk Advisory Medical Requirements </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Pre-Event Medical Screening Checklist per crew</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No participant can exceed 295lbs as evidenced by the medical form. No exceptions will be made. Participants exceeding 295lbs will be sent home at their own expense</a:t>
            </a:r>
            <a:endParaRPr lang="en-US" dirty="0">
              <a:solidFill>
                <a:srgbClr val="002060"/>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Tree>
    <p:extLst>
      <p:ext uri="{BB962C8B-B14F-4D97-AF65-F5344CB8AC3E}">
        <p14:creationId xmlns:p14="http://schemas.microsoft.com/office/powerpoint/2010/main" val="65248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9635" y="175418"/>
            <a:ext cx="5689600" cy="1325563"/>
          </a:xfrm>
        </p:spPr>
        <p:txBody>
          <a:bodyPr>
            <a:no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Fishing License </a:t>
            </a:r>
          </a:p>
        </p:txBody>
      </p:sp>
      <p:sp>
        <p:nvSpPr>
          <p:cNvPr id="3" name="Content Placeholder 2"/>
          <p:cNvSpPr>
            <a:spLocks noGrp="1"/>
          </p:cNvSpPr>
          <p:nvPr>
            <p:ph idx="1"/>
          </p:nvPr>
        </p:nvSpPr>
        <p:spPr>
          <a:xfrm>
            <a:off x="348343" y="2119539"/>
            <a:ext cx="6589295" cy="3307849"/>
          </a:xfrm>
          <a:noFill/>
          <a:effectLst/>
        </p:spPr>
        <p:txBody>
          <a:bodyPr>
            <a:normAutofit fontScale="92500" lnSpcReduction="10000"/>
          </a:bodyPr>
          <a:lstStyle/>
          <a:p>
            <a:r>
              <a:rPr lang="en-US" dirty="0">
                <a:solidFill>
                  <a:schemeClr val="accent5">
                    <a:lumMod val="50000"/>
                  </a:schemeClr>
                </a:solidFill>
                <a:latin typeface="+mj-lt"/>
              </a:rPr>
              <a:t>Fishing Adventure participants 16 years of age and older must purchase a 7-day saltwater fishing license. </a:t>
            </a:r>
          </a:p>
          <a:p>
            <a:r>
              <a:rPr lang="en-US" dirty="0">
                <a:solidFill>
                  <a:schemeClr val="accent5">
                    <a:lumMod val="50000"/>
                  </a:schemeClr>
                </a:solidFill>
                <a:latin typeface="+mj-lt"/>
              </a:rPr>
              <a:t>Your license must begin the second day of your adventure and can be purchased at </a:t>
            </a:r>
            <a:r>
              <a:rPr lang="en-US" dirty="0">
                <a:solidFill>
                  <a:schemeClr val="accent5">
                    <a:lumMod val="50000"/>
                  </a:schemeClr>
                </a:solidFill>
                <a:latin typeface="+mj-lt"/>
                <a:hlinkClick r:id="rId3">
                  <a:extLst>
                    <a:ext uri="{A12FA001-AC4F-418D-AE19-62706E023703}">
                      <ahyp:hlinkClr xmlns:ahyp="http://schemas.microsoft.com/office/drawing/2018/hyperlinkcolor" val="tx"/>
                    </a:ext>
                  </a:extLst>
                </a:hlinkClick>
              </a:rPr>
              <a:t>gooutdoorsflorida.com</a:t>
            </a:r>
            <a:r>
              <a:rPr lang="en-US" dirty="0">
                <a:solidFill>
                  <a:schemeClr val="accent5">
                    <a:lumMod val="50000"/>
                  </a:schemeClr>
                </a:solidFill>
                <a:latin typeface="+mj-lt"/>
              </a:rPr>
              <a:t>. </a:t>
            </a:r>
            <a:r>
              <a:rPr lang="en-US" i="1" dirty="0">
                <a:solidFill>
                  <a:schemeClr val="accent5">
                    <a:lumMod val="50000"/>
                  </a:schemeClr>
                </a:solidFill>
                <a:latin typeface="+mj-lt"/>
              </a:rPr>
              <a:t>Sea Base does not sell fishing licenses.</a:t>
            </a:r>
            <a:endParaRPr lang="en-US" dirty="0">
              <a:solidFill>
                <a:schemeClr val="accent5">
                  <a:lumMod val="50000"/>
                </a:schemeClr>
              </a:solidFill>
              <a:latin typeface="+mj-lt"/>
            </a:endParaRPr>
          </a:p>
          <a:p>
            <a:r>
              <a:rPr lang="en-US" dirty="0">
                <a:solidFill>
                  <a:schemeClr val="accent5">
                    <a:lumMod val="50000"/>
                  </a:schemeClr>
                </a:solidFill>
                <a:latin typeface="+mj-lt"/>
              </a:rPr>
              <a:t>Units arriving between August 6 and March 31 can also purchase a lobster tag.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
        <p:nvSpPr>
          <p:cNvPr id="5" name="TextBox 4"/>
          <p:cNvSpPr txBox="1"/>
          <p:nvPr/>
        </p:nvSpPr>
        <p:spPr>
          <a:xfrm>
            <a:off x="0" y="5842337"/>
            <a:ext cx="12369809" cy="1015663"/>
          </a:xfrm>
          <a:prstGeom prst="rect">
            <a:avLst/>
          </a:prstGeom>
          <a:noFill/>
        </p:spPr>
        <p:txBody>
          <a:bodyPr wrap="square" rtlCol="0">
            <a:spAutoFit/>
          </a:bodyPr>
          <a:lstStyle/>
          <a:p>
            <a:pPr algn="ctr"/>
            <a:r>
              <a:rPr lang="en-US" sz="2800" b="1" dirty="0">
                <a:solidFill>
                  <a:srgbClr val="FF0000"/>
                </a:solidFill>
                <a:latin typeface="+mj-lt"/>
              </a:rPr>
              <a:t>We do not participate in Lobster Mini Season the last Wednesday/Thursday of July.</a:t>
            </a:r>
          </a:p>
          <a:p>
            <a:endParaRPr lang="en-US" sz="1600" dirty="0"/>
          </a:p>
          <a:p>
            <a:endParaRPr lang="en-US" sz="1600"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5479" t="3168" r="1130" b="19806"/>
          <a:stretch/>
        </p:blipFill>
        <p:spPr>
          <a:xfrm>
            <a:off x="8080709" y="1324112"/>
            <a:ext cx="2598822" cy="4283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273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4B777FB81571408378D4833CE0845B" ma:contentTypeVersion="30" ma:contentTypeDescription="Create a new document." ma:contentTypeScope="" ma:versionID="1b51058ef3a0e27ab96fcae5d0f6097b">
  <xsd:schema xmlns:xsd="http://www.w3.org/2001/XMLSchema" xmlns:xs="http://www.w3.org/2001/XMLSchema" xmlns:p="http://schemas.microsoft.com/office/2006/metadata/properties" xmlns:ns2="7a6ee362-e025-4c63-baf6-51e42efca58d" xmlns:ns3="1b7d4b7c-1cdd-4ec3-bf79-e108c7dff0af" targetNamespace="http://schemas.microsoft.com/office/2006/metadata/properties" ma:root="true" ma:fieldsID="633febb3cbdf5b8f40219c1dff4e4470" ns2:_="" ns3:_="">
    <xsd:import namespace="7a6ee362-e025-4c63-baf6-51e42efca58d"/>
    <xsd:import namespace="1b7d4b7c-1cdd-4ec3-bf79-e108c7dff0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DateModified" minOccurs="0"/>
                <xsd:element ref="ns3:ExpirationDate" minOccurs="0"/>
                <xsd:element ref="ns3:_Flow_SignoffStatus" minOccurs="0"/>
                <xsd:element ref="ns3:Check_x0020_Status" minOccurs="0"/>
                <xsd:element ref="ns3:Status" minOccurs="0"/>
                <xsd:element ref="ns3:Expiration" minOccurs="0"/>
                <xsd:element ref="ns3:Item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ee362-e025-4c63-baf6-51e42efca5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d33af460-ccc4-47cc-a757-8a9d95f6eccc}" ma:internalName="TaxCatchAll" ma:showField="CatchAllData" ma:web="7a6ee362-e025-4c63-baf6-51e42efca5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7d4b7c-1cdd-4ec3-bf79-e108c7dff0a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Modified" ma:index="20" nillable="true" ma:displayName="Completed" ma:format="DateOnly" ma:internalName="DateModified">
      <xsd:simpleType>
        <xsd:restriction base="dms:DateTime"/>
      </xsd:simpleType>
    </xsd:element>
    <xsd:element name="ExpirationDate" ma:index="21" nillable="true" ma:displayName="Expiration Date" ma:format="DateOnly" ma:internalName="ExpirationDate">
      <xsd:simpleType>
        <xsd:restriction base="dms:DateTime"/>
      </xsd:simpleType>
    </xsd:element>
    <xsd:element name="_Flow_SignoffStatus" ma:index="22" nillable="true" ma:displayName="Sign-off status" ma:internalName="Sign_x002d_off_x0020_status">
      <xsd:simpleType>
        <xsd:restriction base="dms:Text"/>
      </xsd:simpleType>
    </xsd:element>
    <xsd:element name="Check_x0020_Status" ma:index="23" nillable="true" ma:displayName="Check Status" ma:internalName="Check_x0020_Status">
      <xsd:simpleType>
        <xsd:restriction base="dms:Text">
          <xsd:maxLength value="255"/>
        </xsd:restriction>
      </xsd:simpleType>
    </xsd:element>
    <xsd:element name="Status" ma:index="24" nillable="true" ma:displayName="Status" ma:format="Dropdown" ma:internalName="Status">
      <xsd:simpleType>
        <xsd:restriction base="dms:Choice">
          <xsd:enumeration value="Overdue"/>
          <xsd:enumeration value="Complete"/>
          <xsd:enumeration value="Incomplete"/>
        </xsd:restriction>
      </xsd:simpleType>
    </xsd:element>
    <xsd:element name="Expiration" ma:index="25" nillable="true" ma:displayName="Expiration" ma:format="DateOnly" ma:internalName="Expiration">
      <xsd:simpleType>
        <xsd:restriction base="dms:DateTime"/>
      </xsd:simpleType>
    </xsd:element>
    <xsd:element name="ItemStatus" ma:index="26" nillable="true" ma:displayName="Item Status" ma:format="Dropdown" ma:internalName="ItemStatus">
      <xsd:simpleType>
        <xsd:restriction base="dms:Choice">
          <xsd:enumeration value="Overdue"/>
          <xsd:enumeration value="Complete"/>
          <xsd:enumeration value="Incomplete"/>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_x0020_Status xmlns="1b7d4b7c-1cdd-4ec3-bf79-e108c7dff0af" xsi:nil="true"/>
    <ExpirationDate xmlns="1b7d4b7c-1cdd-4ec3-bf79-e108c7dff0af" xsi:nil="true"/>
    <DateModified xmlns="1b7d4b7c-1cdd-4ec3-bf79-e108c7dff0af" xsi:nil="true"/>
    <Expiration xmlns="1b7d4b7c-1cdd-4ec3-bf79-e108c7dff0af" xsi:nil="true"/>
    <ItemStatus xmlns="1b7d4b7c-1cdd-4ec3-bf79-e108c7dff0af" xsi:nil="true"/>
    <_Flow_SignoffStatus xmlns="1b7d4b7c-1cdd-4ec3-bf79-e108c7dff0af" xsi:nil="true"/>
    <Status xmlns="1b7d4b7c-1cdd-4ec3-bf79-e108c7dff0af" xsi:nil="true"/>
    <TaxCatchAll xmlns="7a6ee362-e025-4c63-baf6-51e42efca58d" xsi:nil="true"/>
    <lcf76f155ced4ddcb4097134ff3c332f xmlns="1b7d4b7c-1cdd-4ec3-bf79-e108c7dff0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5E1E25A-A238-464B-BE7B-A7C6A0432FF2}">
  <ds:schemaRefs>
    <ds:schemaRef ds:uri="http://schemas.microsoft.com/sharepoint/v3/contenttype/forms"/>
  </ds:schemaRefs>
</ds:datastoreItem>
</file>

<file path=customXml/itemProps2.xml><?xml version="1.0" encoding="utf-8"?>
<ds:datastoreItem xmlns:ds="http://schemas.openxmlformats.org/officeDocument/2006/customXml" ds:itemID="{47F49A7F-BB43-450D-82C1-CA0A8D2E6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ee362-e025-4c63-baf6-51e42efca58d"/>
    <ds:schemaRef ds:uri="1b7d4b7c-1cdd-4ec3-bf79-e108c7dff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C240FF-4C39-496F-B85B-EF69CEDF2547}">
  <ds:schemaRefs>
    <ds:schemaRef ds:uri="http://schemas.microsoft.com/office/2006/metadata/properties"/>
    <ds:schemaRef ds:uri="http://schemas.microsoft.com/office/infopath/2007/PartnerControls"/>
    <ds:schemaRef ds:uri="1b7d4b7c-1cdd-4ec3-bf79-e108c7dff0af"/>
    <ds:schemaRef ds:uri="7a6ee362-e025-4c63-baf6-51e42efca58d"/>
  </ds:schemaRefs>
</ds:datastoreItem>
</file>

<file path=docProps/app.xml><?xml version="1.0" encoding="utf-8"?>
<Properties xmlns="http://schemas.openxmlformats.org/officeDocument/2006/extended-properties" xmlns:vt="http://schemas.openxmlformats.org/officeDocument/2006/docPropsVTypes">
  <TotalTime>54729</TotalTime>
  <Words>1172</Words>
  <Application>Microsoft Office PowerPoint</Application>
  <PresentationFormat>Widescreen</PresentationFormat>
  <Paragraphs>83</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Book Antiqua</vt:lpstr>
      <vt:lpstr>Calibri</vt:lpstr>
      <vt:lpstr>Calibri Light</vt:lpstr>
      <vt:lpstr>Helvetica</vt:lpstr>
      <vt:lpstr>Wingdings</vt:lpstr>
      <vt:lpstr>Office Theme</vt:lpstr>
      <vt:lpstr>PowerPoint Presentation</vt:lpstr>
      <vt:lpstr>Brief History of Sea Base</vt:lpstr>
      <vt:lpstr>PowerPoint Presentation</vt:lpstr>
      <vt:lpstr>PowerPoint Presentation</vt:lpstr>
      <vt:lpstr>PowerPoint Presentation</vt:lpstr>
      <vt:lpstr>PowerPoint Presentation</vt:lpstr>
      <vt:lpstr>PowerPoint Presentation</vt:lpstr>
      <vt:lpstr>Eligibility Requirements</vt:lpstr>
      <vt:lpstr>Fishing License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Angelo</dc:creator>
  <cp:lastModifiedBy>Priscilla Jamison</cp:lastModifiedBy>
  <cp:revision>173</cp:revision>
  <dcterms:created xsi:type="dcterms:W3CDTF">2015-11-10T20:28:13Z</dcterms:created>
  <dcterms:modified xsi:type="dcterms:W3CDTF">2022-11-08T19:48:13Z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0x0101009F4B777FB81571408378D4833CE0845B</vt:lpwstr>
  </property>
</Properties>
</file>