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0" r:id="rId6"/>
    <p:sldId id="281" r:id="rId7"/>
    <p:sldId id="282" r:id="rId8"/>
    <p:sldId id="258" r:id="rId9"/>
    <p:sldId id="274" r:id="rId10"/>
    <p:sldId id="277" r:id="rId11"/>
    <p:sldId id="283" r:id="rId12"/>
    <p:sldId id="284" r:id="rId13"/>
    <p:sldId id="285" r:id="rId14"/>
    <p:sldId id="286" r:id="rId15"/>
    <p:sldId id="287"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15" d="100"/>
          <a:sy n="115"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83968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58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748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28523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410880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01204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D2F8D-9951-4929-A95E-75047DAEEC6B}"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29494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D2F8D-9951-4929-A95E-75047DAEEC6B}"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28188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D2F8D-9951-4929-A95E-75047DAEEC6B}"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17860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839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69905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D2F8D-9951-4929-A95E-75047DAEEC6B}"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51889-271F-496E-9DE8-4272F7CC68D5}" type="slidenum">
              <a:rPr lang="en-US" smtClean="0"/>
              <a:t>‹#›</a:t>
            </a:fld>
            <a:endParaRPr lang="en-US"/>
          </a:p>
        </p:txBody>
      </p:sp>
    </p:spTree>
    <p:extLst>
      <p:ext uri="{BB962C8B-B14F-4D97-AF65-F5344CB8AC3E}">
        <p14:creationId xmlns:p14="http://schemas.microsoft.com/office/powerpoint/2010/main" val="365545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ooutdoorsflorida.com/"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622"/>
            <a:ext cx="12192000" cy="68433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7" y="254000"/>
            <a:ext cx="4803107" cy="1701800"/>
          </a:xfrm>
          <a:prstGeom prst="rect">
            <a:avLst/>
          </a:prstGeom>
        </p:spPr>
      </p:pic>
      <p:sp>
        <p:nvSpPr>
          <p:cNvPr id="6" name="TextBox 5"/>
          <p:cNvSpPr txBox="1"/>
          <p:nvPr/>
        </p:nvSpPr>
        <p:spPr>
          <a:xfrm>
            <a:off x="294604" y="1959970"/>
            <a:ext cx="9238426" cy="1107996"/>
          </a:xfrm>
          <a:prstGeom prst="rect">
            <a:avLst/>
          </a:prstGeom>
          <a:noFill/>
          <a:effectLst/>
        </p:spPr>
        <p:txBody>
          <a:bodyPr wrap="non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Florida Keys Adventure</a:t>
            </a:r>
          </a:p>
        </p:txBody>
      </p:sp>
    </p:spTree>
    <p:extLst>
      <p:ext uri="{BB962C8B-B14F-4D97-AF65-F5344CB8AC3E}">
        <p14:creationId xmlns:p14="http://schemas.microsoft.com/office/powerpoint/2010/main" val="387253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4458" y="708603"/>
            <a:ext cx="6005286" cy="853497"/>
          </a:xfrm>
          <a:effectLst/>
        </p:spPr>
        <p:txBody>
          <a:bodyPr>
            <a:noAutofit/>
          </a:bodyPr>
          <a:lstStyle/>
          <a:p>
            <a:pPr algn="ctr"/>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Eligibility Requirements</a:t>
            </a:r>
          </a:p>
        </p:txBody>
      </p:sp>
      <p:sp>
        <p:nvSpPr>
          <p:cNvPr id="3" name="TextBox 2"/>
          <p:cNvSpPr txBox="1"/>
          <p:nvPr/>
        </p:nvSpPr>
        <p:spPr>
          <a:xfrm>
            <a:off x="484233" y="2429380"/>
            <a:ext cx="11223534" cy="5016758"/>
          </a:xfrm>
          <a:prstGeom prst="rect">
            <a:avLst/>
          </a:prstGeom>
          <a:noFill/>
          <a:ln>
            <a:noFill/>
          </a:ln>
          <a:effectLst/>
        </p:spPr>
        <p:txBody>
          <a:bodyPr wrap="square" numCol="2" rtlCol="0">
            <a:spAutoFit/>
          </a:bodyPr>
          <a:lstStyle/>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Crew Rosters completed 90 days prior to arrival</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participants must be 12 years of age or older</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Registered member of the BSA</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adult leaders must complete the following adult leader trainings: BSA Safe Swim Defense, BSA Safety Afloat, BSA Hazardous Weather, BSA Youth Protection. Please provide copies of certificates upon arrival</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At least one adult leader per crew must have Wilderness First Aid and CPR/AED certifications. Please provide copies of certifications upon arrival</a:t>
            </a: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participants must pass the BSA Swim Test prior to arrival as a Swimmer, evidenced by the Unit Swim Classification Record.  All participants must complete the Sea Base Swim Review upon arrival.  Non-swimmers will be sent home at their own expense.</a:t>
            </a:r>
          </a:p>
          <a:p>
            <a:pPr marL="342900" indent="-342900">
              <a:spcAft>
                <a:spcPts val="600"/>
              </a:spcAft>
              <a:buFont typeface="Wingdings" panose="05000000000000000000" pitchFamily="2" charset="2"/>
              <a:buChar char="ü"/>
            </a:pPr>
            <a:r>
              <a:rPr lang="en-US" sz="1800" dirty="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Medically Approved for Participation, evidenced by the BSA Annual Health and Medical Record &amp; meets Sea Base Risk Advisory Medical Requirements </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Pre-Event Medical Screening Checklist per crew</a:t>
            </a:r>
          </a:p>
          <a:p>
            <a:pPr marL="342900" indent="-342900">
              <a:spcAft>
                <a:spcPts val="600"/>
              </a:spcAft>
              <a:buFont typeface="Wingdings" panose="05000000000000000000" pitchFamily="2" charset="2"/>
              <a:buChar char="ü"/>
            </a:pPr>
            <a:r>
              <a:rPr lang="en-US" sz="1800" dirty="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No participant can exceed 295lbs as evidenced by the medical form. No exceptions will be made. Participants exceeding 295lbs will be sent home at their own expense</a:t>
            </a:r>
            <a:endParaRPr lang="en-US" dirty="0">
              <a:solidFill>
                <a:srgbClr val="00206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7" y="114300"/>
            <a:ext cx="4086225" cy="1447800"/>
          </a:xfrm>
          <a:prstGeom prst="rect">
            <a:avLst/>
          </a:prstGeom>
        </p:spPr>
      </p:pic>
    </p:spTree>
    <p:extLst>
      <p:ext uri="{BB962C8B-B14F-4D97-AF65-F5344CB8AC3E}">
        <p14:creationId xmlns:p14="http://schemas.microsoft.com/office/powerpoint/2010/main" val="200614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9635" y="175418"/>
            <a:ext cx="5689600" cy="1325563"/>
          </a:xfrm>
        </p:spPr>
        <p:txBody>
          <a:bodyPr>
            <a:no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Fishing License </a:t>
            </a:r>
          </a:p>
        </p:txBody>
      </p:sp>
      <p:sp>
        <p:nvSpPr>
          <p:cNvPr id="3" name="Content Placeholder 2"/>
          <p:cNvSpPr>
            <a:spLocks noGrp="1"/>
          </p:cNvSpPr>
          <p:nvPr>
            <p:ph idx="1"/>
          </p:nvPr>
        </p:nvSpPr>
        <p:spPr>
          <a:xfrm>
            <a:off x="296828" y="1961362"/>
            <a:ext cx="6589295" cy="3307849"/>
          </a:xfrm>
          <a:noFill/>
          <a:effectLst/>
        </p:spPr>
        <p:txBody>
          <a:bodyPr>
            <a:normAutofit fontScale="85000" lnSpcReduction="20000"/>
          </a:bodyPr>
          <a:lstStyle/>
          <a:p>
            <a:pPr marL="0" indent="0">
              <a:buNone/>
            </a:pPr>
            <a:r>
              <a:rPr lang="en-US" dirty="0">
                <a:solidFill>
                  <a:schemeClr val="accent5">
                    <a:lumMod val="50000"/>
                  </a:schemeClr>
                </a:solidFill>
                <a:latin typeface="+mj-lt"/>
              </a:rPr>
              <a:t>Keys Adventure participants 16 years of age and older must purchase a 3-day saltwater fishing license. </a:t>
            </a:r>
          </a:p>
          <a:p>
            <a:pPr marL="0" indent="0">
              <a:buNone/>
            </a:pPr>
            <a:r>
              <a:rPr lang="en-US" dirty="0">
                <a:solidFill>
                  <a:schemeClr val="accent5">
                    <a:lumMod val="50000"/>
                  </a:schemeClr>
                </a:solidFill>
                <a:latin typeface="+mj-lt"/>
              </a:rPr>
              <a:t>Your license must begin on the third day of your arrival and can be purchased at </a:t>
            </a:r>
            <a:r>
              <a:rPr lang="en-US" dirty="0">
                <a:solidFill>
                  <a:schemeClr val="accent5">
                    <a:lumMod val="50000"/>
                  </a:schemeClr>
                </a:solidFill>
                <a:latin typeface="+mj-lt"/>
                <a:hlinkClick r:id="rId2">
                  <a:extLst>
                    <a:ext uri="{A12FA001-AC4F-418D-AE19-62706E023703}">
                      <ahyp:hlinkClr xmlns:ahyp="http://schemas.microsoft.com/office/drawing/2018/hyperlinkcolor" val="tx"/>
                    </a:ext>
                  </a:extLst>
                </a:hlinkClick>
              </a:rPr>
              <a:t>gooutdoorsflorida.com</a:t>
            </a:r>
            <a:r>
              <a:rPr lang="en-US" dirty="0">
                <a:solidFill>
                  <a:schemeClr val="accent5">
                    <a:lumMod val="50000"/>
                  </a:schemeClr>
                </a:solidFill>
                <a:latin typeface="+mj-lt"/>
              </a:rPr>
              <a:t>. </a:t>
            </a:r>
            <a:r>
              <a:rPr lang="en-US" i="1" dirty="0">
                <a:solidFill>
                  <a:schemeClr val="accent5">
                    <a:lumMod val="50000"/>
                  </a:schemeClr>
                </a:solidFill>
                <a:latin typeface="+mj-lt"/>
              </a:rPr>
              <a:t>Sea Base does not sell fishing licenses.</a:t>
            </a:r>
          </a:p>
          <a:p>
            <a:pPr marL="0" indent="0">
              <a:buNone/>
            </a:pPr>
            <a:r>
              <a:rPr lang="en-US" i="1" dirty="0">
                <a:solidFill>
                  <a:schemeClr val="accent5">
                    <a:lumMod val="50000"/>
                  </a:schemeClr>
                </a:solidFill>
                <a:latin typeface="+mj-lt"/>
              </a:rPr>
              <a:t>Spring Crews (February through April, need to purchase a seven-day saltwater license)</a:t>
            </a:r>
          </a:p>
          <a:p>
            <a:pPr marL="0" indent="0">
              <a:buNone/>
            </a:pPr>
            <a:r>
              <a:rPr lang="en-US" dirty="0">
                <a:solidFill>
                  <a:schemeClr val="accent5">
                    <a:lumMod val="50000"/>
                  </a:schemeClr>
                </a:solidFill>
                <a:latin typeface="+mj-lt"/>
              </a:rPr>
              <a:t>Units arriving between August 6 and March 31 can also purchase a lobster tag.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87" y="114300"/>
            <a:ext cx="4086225" cy="1447800"/>
          </a:xfrm>
          <a:prstGeom prst="rect">
            <a:avLst/>
          </a:prstGeom>
        </p:spPr>
      </p:pic>
      <p:sp>
        <p:nvSpPr>
          <p:cNvPr id="5" name="TextBox 4"/>
          <p:cNvSpPr txBox="1"/>
          <p:nvPr/>
        </p:nvSpPr>
        <p:spPr>
          <a:xfrm>
            <a:off x="0" y="5842337"/>
            <a:ext cx="12369809" cy="1015663"/>
          </a:xfrm>
          <a:prstGeom prst="rect">
            <a:avLst/>
          </a:prstGeom>
          <a:noFill/>
        </p:spPr>
        <p:txBody>
          <a:bodyPr wrap="square" rtlCol="0">
            <a:spAutoFit/>
          </a:bodyPr>
          <a:lstStyle/>
          <a:p>
            <a:pPr algn="ctr"/>
            <a:r>
              <a:rPr lang="en-US" sz="2800" b="1" dirty="0">
                <a:solidFill>
                  <a:srgbClr val="FF0000"/>
                </a:solidFill>
                <a:latin typeface="+mj-lt"/>
              </a:rPr>
              <a:t>We do not participate in Lobster Mini Season the last Wednesday/Thursday of July.</a:t>
            </a:r>
          </a:p>
          <a:p>
            <a:endParaRPr lang="en-US" sz="1600" dirty="0"/>
          </a:p>
          <a:p>
            <a:endParaRPr lang="en-US" sz="16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479" t="3168" r="1130" b="19806"/>
          <a:stretch/>
        </p:blipFill>
        <p:spPr>
          <a:xfrm>
            <a:off x="8080709" y="1324112"/>
            <a:ext cx="2598822" cy="4283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164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631" y="1208736"/>
            <a:ext cx="5893381" cy="4031873"/>
          </a:xfrm>
          <a:prstGeom prst="rect">
            <a:avLst/>
          </a:prstGeom>
          <a:noFill/>
          <a:effectLst/>
        </p:spPr>
        <p:txBody>
          <a:bodyPr wrap="square" rtlCol="0">
            <a:spAutoFit/>
          </a:bodyPr>
          <a:lstStyle/>
          <a:p>
            <a:endParaRPr lang="en-US" sz="3200" b="1" dirty="0">
              <a:solidFill>
                <a:schemeClr val="bg1"/>
              </a:solidFill>
              <a:effectLst>
                <a:outerShdw blurRad="38100" dist="38100" dir="2700000" algn="tl">
                  <a:srgbClr val="000000">
                    <a:alpha val="43137"/>
                  </a:srgbClr>
                </a:outerShdw>
              </a:effectLst>
            </a:endParaRPr>
          </a:p>
          <a:p>
            <a:pPr algn="ctr"/>
            <a:r>
              <a:rPr lang="en-US" sz="2400" b="1" dirty="0">
                <a:solidFill>
                  <a:schemeClr val="accent5">
                    <a:lumMod val="50000"/>
                  </a:schemeClr>
                </a:solidFill>
                <a:latin typeface="+mj-lt"/>
              </a:rPr>
              <a:t>In our wonderful Ship Store you and </a:t>
            </a:r>
          </a:p>
          <a:p>
            <a:pPr algn="ctr"/>
            <a:r>
              <a:rPr lang="en-US" sz="2400" b="1" dirty="0">
                <a:solidFill>
                  <a:schemeClr val="accent5">
                    <a:lumMod val="50000"/>
                  </a:schemeClr>
                </a:solidFill>
                <a:latin typeface="+mj-lt"/>
              </a:rPr>
              <a:t>your crew can find just about anything!</a:t>
            </a:r>
          </a:p>
          <a:p>
            <a:pPr algn="ctr"/>
            <a:r>
              <a:rPr lang="en-US" sz="2400" b="1" dirty="0">
                <a:solidFill>
                  <a:schemeClr val="accent5">
                    <a:lumMod val="50000"/>
                  </a:schemeClr>
                </a:solidFill>
                <a:latin typeface="+mj-lt"/>
              </a:rPr>
              <a:t>Fun T-Shirts, water bottles, hammocks,           key chains, belts and a whole lot more. </a:t>
            </a:r>
          </a:p>
          <a:p>
            <a:endParaRPr lang="en-US" sz="2400" b="1" dirty="0">
              <a:solidFill>
                <a:schemeClr val="accent5">
                  <a:lumMod val="50000"/>
                </a:schemeClr>
              </a:solidFill>
              <a:latin typeface="+mj-lt"/>
            </a:endParaRPr>
          </a:p>
          <a:p>
            <a:pPr algn="ctr"/>
            <a:r>
              <a:rPr lang="en-US" sz="2800" b="1" dirty="0">
                <a:solidFill>
                  <a:schemeClr val="accent5">
                    <a:lumMod val="50000"/>
                  </a:schemeClr>
                </a:solidFill>
                <a:latin typeface="+mj-lt"/>
              </a:rPr>
              <a:t>Can’t Pack it on the airplane? No Problem!</a:t>
            </a:r>
          </a:p>
          <a:p>
            <a:pPr algn="ctr"/>
            <a:r>
              <a:rPr lang="en-US" sz="2400" b="1" dirty="0">
                <a:solidFill>
                  <a:schemeClr val="accent5">
                    <a:lumMod val="50000"/>
                  </a:schemeClr>
                </a:solidFill>
                <a:latin typeface="+mj-lt"/>
              </a:rPr>
              <a:t>We have plenty of sunscreen, bug spray and any other camping necessities you may need.   </a:t>
            </a:r>
            <a:endParaRPr lang="en-US" sz="2400" dirty="0">
              <a:solidFill>
                <a:schemeClr val="accent5">
                  <a:lumMod val="50000"/>
                </a:schemeClr>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88900"/>
            <a:ext cx="4086225" cy="1447800"/>
          </a:xfrm>
          <a:prstGeom prst="rect">
            <a:avLst/>
          </a:prstGeom>
        </p:spPr>
      </p:pic>
      <p:pic>
        <p:nvPicPr>
          <p:cNvPr id="9" name="Picture 8"/>
          <p:cNvPicPr>
            <a:picLocks noChangeAspect="1"/>
          </p:cNvPicPr>
          <p:nvPr/>
        </p:nvPicPr>
        <p:blipFill>
          <a:blip r:embed="rId3"/>
          <a:stretch>
            <a:fillRect/>
          </a:stretch>
        </p:blipFill>
        <p:spPr>
          <a:xfrm>
            <a:off x="6940056" y="1536700"/>
            <a:ext cx="5004454" cy="3745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7080495" y="151705"/>
            <a:ext cx="4523874" cy="1384995"/>
          </a:xfrm>
          <a:prstGeom prst="rect">
            <a:avLst/>
          </a:prstGeom>
          <a:noFill/>
          <a:effectLst/>
        </p:spPr>
        <p:txBody>
          <a:bodyPr wrap="squar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Ship Store</a:t>
            </a:r>
          </a:p>
          <a:p>
            <a:endParaRPr lang="en-US" dirty="0"/>
          </a:p>
        </p:txBody>
      </p:sp>
      <p:sp>
        <p:nvSpPr>
          <p:cNvPr id="2" name="TextBox 1"/>
          <p:cNvSpPr txBox="1"/>
          <p:nvPr/>
        </p:nvSpPr>
        <p:spPr>
          <a:xfrm>
            <a:off x="1596189" y="5898780"/>
            <a:ext cx="8999621" cy="461665"/>
          </a:xfrm>
          <a:prstGeom prst="rect">
            <a:avLst/>
          </a:prstGeom>
          <a:noFill/>
          <a:effectLst/>
        </p:spPr>
        <p:txBody>
          <a:bodyPr wrap="square" rtlCol="0">
            <a:spAutoFit/>
          </a:bodyPr>
          <a:lstStyle/>
          <a:p>
            <a:pPr algn="ctr"/>
            <a:r>
              <a:rPr lang="en-US" sz="2400" b="1" i="1" dirty="0">
                <a:solidFill>
                  <a:schemeClr val="tx2">
                    <a:lumMod val="75000"/>
                  </a:schemeClr>
                </a:solidFill>
                <a:latin typeface="+mj-lt"/>
              </a:rPr>
              <a:t>Visit the Ship Store website at www.store.bsaseabase.org</a:t>
            </a:r>
          </a:p>
        </p:txBody>
      </p:sp>
    </p:spTree>
    <p:extLst>
      <p:ext uri="{BB962C8B-B14F-4D97-AF65-F5344CB8AC3E}">
        <p14:creationId xmlns:p14="http://schemas.microsoft.com/office/powerpoint/2010/main" val="235395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8668" y="746551"/>
            <a:ext cx="7999585" cy="830997"/>
          </a:xfrm>
          <a:prstGeom prst="rect">
            <a:avLst/>
          </a:prstGeom>
          <a:noFill/>
          <a:effectLst/>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Frequently Asked Questions</a:t>
            </a:r>
            <a:endParaRPr lang="en-US" sz="4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79733" cy="1162050"/>
          </a:xfrm>
          <a:prstGeom prst="rect">
            <a:avLst/>
          </a:prstGeom>
        </p:spPr>
      </p:pic>
      <p:sp>
        <p:nvSpPr>
          <p:cNvPr id="7" name="TextBox 6"/>
          <p:cNvSpPr txBox="1"/>
          <p:nvPr/>
        </p:nvSpPr>
        <p:spPr>
          <a:xfrm>
            <a:off x="602477" y="2197893"/>
            <a:ext cx="11450492" cy="2800767"/>
          </a:xfrm>
          <a:prstGeom prst="rect">
            <a:avLst/>
          </a:prstGeom>
          <a:noFill/>
          <a:effectLst/>
        </p:spPr>
        <p:txBody>
          <a:bodyPr wrap="square" rtlCol="0">
            <a:spAutoFit/>
          </a:bodyPr>
          <a:lstStyle/>
          <a:p>
            <a:r>
              <a:rPr lang="en-US" sz="2200" b="1" dirty="0">
                <a:solidFill>
                  <a:schemeClr val="accent5">
                    <a:lumMod val="50000"/>
                  </a:schemeClr>
                </a:solidFill>
                <a:latin typeface="+mj-lt"/>
              </a:rPr>
              <a:t>Q: What if I cannot pass the BSA Swim Test prior to arrival? </a:t>
            </a:r>
            <a:r>
              <a:rPr lang="en-US" sz="2200" b="1" i="1" dirty="0">
                <a:solidFill>
                  <a:schemeClr val="accent5">
                    <a:lumMod val="50000"/>
                  </a:schemeClr>
                </a:solidFill>
                <a:latin typeface="+mj-lt"/>
              </a:rPr>
              <a:t>A:</a:t>
            </a:r>
            <a:r>
              <a:rPr lang="en-US" sz="2200" b="1" dirty="0">
                <a:solidFill>
                  <a:schemeClr val="accent5">
                    <a:lumMod val="50000"/>
                  </a:schemeClr>
                </a:solidFill>
                <a:latin typeface="+mj-lt"/>
              </a:rPr>
              <a:t> </a:t>
            </a:r>
            <a:r>
              <a:rPr lang="en-US" sz="2200" b="1" i="1" dirty="0">
                <a:solidFill>
                  <a:schemeClr val="accent5">
                    <a:lumMod val="50000"/>
                  </a:schemeClr>
                </a:solidFill>
                <a:latin typeface="+mj-lt"/>
              </a:rPr>
              <a:t>You will not be permitted to participate or stay at Sea Base.</a:t>
            </a:r>
          </a:p>
          <a:p>
            <a:endParaRPr lang="en-US" sz="2200" b="1" i="1" dirty="0">
              <a:solidFill>
                <a:schemeClr val="accent5">
                  <a:lumMod val="50000"/>
                </a:schemeClr>
              </a:solidFill>
              <a:latin typeface="+mj-lt"/>
            </a:endParaRPr>
          </a:p>
          <a:p>
            <a:r>
              <a:rPr lang="en-US" sz="2200" b="1" dirty="0">
                <a:solidFill>
                  <a:schemeClr val="accent5">
                    <a:lumMod val="50000"/>
                  </a:schemeClr>
                </a:solidFill>
                <a:latin typeface="+mj-lt"/>
              </a:rPr>
              <a:t>Q: What if I cannot complete the Sea Base Swim Review upon arrival? </a:t>
            </a:r>
            <a:r>
              <a:rPr lang="en-US" sz="2200" b="1" i="1" dirty="0">
                <a:solidFill>
                  <a:schemeClr val="accent5">
                    <a:lumMod val="50000"/>
                  </a:schemeClr>
                </a:solidFill>
                <a:latin typeface="+mj-lt"/>
              </a:rPr>
              <a:t>A: You will not be permitted to participate or stay at Sea Base.</a:t>
            </a:r>
            <a:endParaRPr lang="en-US" sz="2200" b="1" dirty="0">
              <a:solidFill>
                <a:schemeClr val="accent5">
                  <a:lumMod val="50000"/>
                </a:schemeClr>
              </a:solidFill>
              <a:latin typeface="+mj-lt"/>
            </a:endParaRPr>
          </a:p>
          <a:p>
            <a:endParaRPr lang="en-US" sz="2200" b="1" dirty="0">
              <a:solidFill>
                <a:schemeClr val="accent5">
                  <a:lumMod val="50000"/>
                </a:schemeClr>
              </a:solidFill>
              <a:latin typeface="+mj-lt"/>
            </a:endParaRPr>
          </a:p>
          <a:p>
            <a:r>
              <a:rPr lang="en-US" sz="2200" b="1">
                <a:solidFill>
                  <a:schemeClr val="accent5">
                    <a:lumMod val="50000"/>
                  </a:schemeClr>
                </a:solidFill>
                <a:latin typeface="+mj-lt"/>
              </a:rPr>
              <a:t>Q</a:t>
            </a:r>
            <a:r>
              <a:rPr lang="en-US" sz="2200" b="1" dirty="0">
                <a:solidFill>
                  <a:schemeClr val="accent5">
                    <a:lumMod val="50000"/>
                  </a:schemeClr>
                </a:solidFill>
                <a:latin typeface="+mj-lt"/>
              </a:rPr>
              <a:t>: What if I arrive without a signed medical? </a:t>
            </a:r>
            <a:r>
              <a:rPr lang="en-US" sz="2200" b="1" i="1" dirty="0">
                <a:solidFill>
                  <a:schemeClr val="accent5">
                    <a:lumMod val="50000"/>
                  </a:schemeClr>
                </a:solidFill>
                <a:latin typeface="+mj-lt"/>
              </a:rPr>
              <a:t>A: All medical documentation must be taken care of in advance and signed by a physician. You will not be permitted to participate or stay at Sea Base.</a:t>
            </a:r>
          </a:p>
        </p:txBody>
      </p:sp>
    </p:spTree>
    <p:extLst>
      <p:ext uri="{BB962C8B-B14F-4D97-AF65-F5344CB8AC3E}">
        <p14:creationId xmlns:p14="http://schemas.microsoft.com/office/powerpoint/2010/main" val="2254355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915" y="383235"/>
            <a:ext cx="8639879" cy="850899"/>
          </a:xfrm>
          <a:effectLst/>
        </p:spPr>
        <p:txBody>
          <a:bodyPr>
            <a:noAutofit/>
          </a:bodyPr>
          <a:lstStyle/>
          <a:p>
            <a:r>
              <a:rPr lang="en-US" sz="5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Brief History of Sea Base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139700"/>
            <a:ext cx="3071813" cy="1088381"/>
          </a:xfrm>
          <a:prstGeom prst="rect">
            <a:avLst/>
          </a:prstGeom>
        </p:spPr>
      </p:pic>
      <p:sp>
        <p:nvSpPr>
          <p:cNvPr id="3" name="Rectangle 2"/>
          <p:cNvSpPr/>
          <p:nvPr/>
        </p:nvSpPr>
        <p:spPr>
          <a:xfrm>
            <a:off x="814387" y="1399436"/>
            <a:ext cx="10563225" cy="5081519"/>
          </a:xfrm>
          <a:prstGeom prst="rect">
            <a:avLst/>
          </a:prstGeom>
          <a:effectLst/>
        </p:spPr>
        <p:txBody>
          <a:bodyPr wrap="square">
            <a:spAutoFit/>
          </a:bodyPr>
          <a:lstStyle/>
          <a:p>
            <a:pPr>
              <a:lnSpc>
                <a:spcPct val="150000"/>
              </a:lnSpc>
            </a:pPr>
            <a:r>
              <a:rPr lang="en-US" sz="2000" b="1" dirty="0">
                <a:solidFill>
                  <a:schemeClr val="bg1"/>
                </a:solidFill>
                <a:latin typeface="Helvetica" panose="020B0604020202020204" pitchFamily="34" charset="0"/>
              </a:rPr>
              <a:t>	</a:t>
            </a:r>
            <a:r>
              <a:rPr lang="en-US" dirty="0">
                <a:solidFill>
                  <a:schemeClr val="accent1">
                    <a:lumMod val="50000"/>
                  </a:schemeClr>
                </a:solidFill>
                <a:latin typeface="+mj-lt"/>
              </a:rPr>
              <a:t>The Sea Base began in the early 1970's as a local program in the Florida Keys called the Florida Gateway to High Adventure under the guidance of Sam Wampler, a professional Scouter from the South Florida Council. It offered primarily sailing programs using local marinas and chartered boats sailing to the Bahamas and back. As the idea caught on and grew, it joined the high adventure offerings of the National Council of the BSA along with Philmont Scout Ranch and the Northern Tier High Adventure Base. </a:t>
            </a:r>
          </a:p>
          <a:p>
            <a:pPr>
              <a:lnSpc>
                <a:spcPct val="150000"/>
              </a:lnSpc>
            </a:pPr>
            <a:r>
              <a:rPr lang="en-US" dirty="0">
                <a:solidFill>
                  <a:schemeClr val="accent1">
                    <a:lumMod val="50000"/>
                  </a:schemeClr>
                </a:solidFill>
                <a:latin typeface="+mj-lt"/>
              </a:rPr>
              <a:t>	 In 1979, the Sea Base acquired a permanent facility on Lower </a:t>
            </a:r>
            <a:r>
              <a:rPr lang="en-US" dirty="0" err="1">
                <a:solidFill>
                  <a:schemeClr val="accent1">
                    <a:lumMod val="50000"/>
                  </a:schemeClr>
                </a:solidFill>
                <a:latin typeface="+mj-lt"/>
              </a:rPr>
              <a:t>Matecumbe</a:t>
            </a:r>
            <a:r>
              <a:rPr lang="en-US" dirty="0">
                <a:solidFill>
                  <a:schemeClr val="accent1">
                    <a:lumMod val="50000"/>
                  </a:schemeClr>
                </a:solidFill>
                <a:latin typeface="+mj-lt"/>
              </a:rPr>
              <a:t> Key. It opened for Scouts in 1980 and renamed the Florida National High Adventure Sea Base. As the popularity of this program grew, SCUBA diving was added and in 1984 the BSA received the gift of Big Munson Island from Homer Formby. This undeveloped island offered tremendous program potential as an outpost for primitive camping, Robinson Crusoe style. In 1999, the building of the Brinton Environmental Center began and opened its doors in 2001. Originally starting with the Out Island and Keys Adventure programs, later adding the Florida Fishing Adventure, Order of the Arrow Ocean Adventure, Marine STEM Adventure and a land-based coral nursery. </a:t>
            </a:r>
          </a:p>
        </p:txBody>
      </p:sp>
      <p:sp>
        <p:nvSpPr>
          <p:cNvPr id="6" name="Content Placeholder 5"/>
          <p:cNvSpPr>
            <a:spLocks noGrp="1"/>
          </p:cNvSpPr>
          <p:nvPr>
            <p:ph idx="1"/>
          </p:nvPr>
        </p:nvSpPr>
        <p:spPr>
          <a:xfrm>
            <a:off x="292768" y="7761204"/>
            <a:ext cx="10515600" cy="4351338"/>
          </a:xfrm>
        </p:spPr>
        <p:txBody>
          <a:bodyPr/>
          <a:lstStyle/>
          <a:p>
            <a:pPr marL="0" indent="0">
              <a:buNone/>
            </a:pPr>
            <a:endParaRPr lang="en-US" dirty="0"/>
          </a:p>
        </p:txBody>
      </p:sp>
    </p:spTree>
    <p:extLst>
      <p:ext uri="{BB962C8B-B14F-4D97-AF65-F5344CB8AC3E}">
        <p14:creationId xmlns:p14="http://schemas.microsoft.com/office/powerpoint/2010/main" val="353890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wimlikehell.com/originalfloridakeyschart_ebay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810"/>
          </a:xfrm>
          <a:prstGeom prst="rect">
            <a:avLst/>
          </a:prstGeom>
        </p:spPr>
      </p:pic>
      <p:sp>
        <p:nvSpPr>
          <p:cNvPr id="6" name="TextBox 5"/>
          <p:cNvSpPr txBox="1"/>
          <p:nvPr/>
        </p:nvSpPr>
        <p:spPr>
          <a:xfrm>
            <a:off x="94247" y="1029197"/>
            <a:ext cx="6160168" cy="830997"/>
          </a:xfrm>
          <a:prstGeom prst="rect">
            <a:avLst/>
          </a:prstGeom>
          <a:noFill/>
          <a:effectLst/>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The Florida Keys</a:t>
            </a:r>
          </a:p>
        </p:txBody>
      </p:sp>
      <p:sp>
        <p:nvSpPr>
          <p:cNvPr id="7" name="TextBox 6"/>
          <p:cNvSpPr txBox="1"/>
          <p:nvPr/>
        </p:nvSpPr>
        <p:spPr>
          <a:xfrm>
            <a:off x="7451557" y="4443664"/>
            <a:ext cx="3737811" cy="830997"/>
          </a:xfrm>
          <a:prstGeom prst="rect">
            <a:avLst/>
          </a:prstGeom>
          <a:noFill/>
          <a:effectLst/>
        </p:spPr>
        <p:txBody>
          <a:bodyPr wrap="square" rtlCol="0">
            <a:spAutoFit/>
          </a:bodyPr>
          <a:lstStyle/>
          <a:p>
            <a:pPr algn="ctr"/>
            <a:r>
              <a:rPr lang="en-US" sz="2400" b="1" dirty="0">
                <a:solidFill>
                  <a:schemeClr val="accent5">
                    <a:lumMod val="50000"/>
                  </a:schemeClr>
                </a:solidFill>
                <a:latin typeface="Book Antiqua" panose="02040602050305030304" pitchFamily="18" charset="0"/>
              </a:rPr>
              <a:t>Florida Sea Base</a:t>
            </a:r>
          </a:p>
          <a:p>
            <a:pPr algn="ctr"/>
            <a:r>
              <a:rPr lang="en-US" sz="2400" b="1" dirty="0">
                <a:solidFill>
                  <a:schemeClr val="accent5">
                    <a:lumMod val="50000"/>
                  </a:schemeClr>
                </a:solidFill>
                <a:latin typeface="Book Antiqua" panose="02040602050305030304" pitchFamily="18" charset="0"/>
              </a:rPr>
              <a:t>Mile Marker 73.8</a:t>
            </a:r>
          </a:p>
        </p:txBody>
      </p:sp>
      <p:sp>
        <p:nvSpPr>
          <p:cNvPr id="8" name="TextBox 7"/>
          <p:cNvSpPr txBox="1"/>
          <p:nvPr/>
        </p:nvSpPr>
        <p:spPr>
          <a:xfrm>
            <a:off x="559468" y="3720388"/>
            <a:ext cx="5229727" cy="954107"/>
          </a:xfrm>
          <a:prstGeom prst="rect">
            <a:avLst/>
          </a:prstGeom>
          <a:noFill/>
          <a:effectLst/>
        </p:spPr>
        <p:txBody>
          <a:bodyPr wrap="square" rtlCol="0">
            <a:spAutoFit/>
          </a:bodyPr>
          <a:lstStyle/>
          <a:p>
            <a:pPr algn="ctr"/>
            <a:r>
              <a:rPr lang="en-US" sz="2800" b="1" dirty="0">
                <a:solidFill>
                  <a:schemeClr val="accent5">
                    <a:lumMod val="50000"/>
                  </a:schemeClr>
                </a:solidFill>
                <a:latin typeface="Book Antiqua" panose="02040602050305030304" pitchFamily="18" charset="0"/>
              </a:rPr>
              <a:t>Brinton Environmental Center</a:t>
            </a:r>
          </a:p>
          <a:p>
            <a:pPr algn="ctr"/>
            <a:r>
              <a:rPr lang="en-US" sz="2800" b="1" dirty="0">
                <a:solidFill>
                  <a:schemeClr val="accent5">
                    <a:lumMod val="50000"/>
                  </a:schemeClr>
                </a:solidFill>
                <a:latin typeface="Book Antiqua" panose="02040602050305030304" pitchFamily="18" charset="0"/>
              </a:rPr>
              <a:t>Mile Marker 23.8</a:t>
            </a:r>
            <a:endParaRPr lang="en-US" sz="2400" b="1" dirty="0">
              <a:solidFill>
                <a:schemeClr val="accent5">
                  <a:lumMod val="50000"/>
                </a:schemeClr>
              </a:solidFill>
              <a:latin typeface="Book Antiqua" panose="02040602050305030304" pitchFamily="18" charset="0"/>
            </a:endParaRPr>
          </a:p>
        </p:txBody>
      </p:sp>
      <p:cxnSp>
        <p:nvCxnSpPr>
          <p:cNvPr id="10" name="Straight Arrow Connector 9"/>
          <p:cNvCxnSpPr/>
          <p:nvPr/>
        </p:nvCxnSpPr>
        <p:spPr>
          <a:xfrm flipH="1" flipV="1">
            <a:off x="8823158" y="3834063"/>
            <a:ext cx="497305" cy="609601"/>
          </a:xfrm>
          <a:prstGeom prst="straightConnector1">
            <a:avLst/>
          </a:prstGeom>
          <a:ln w="82550">
            <a:gradFill>
              <a:gsLst>
                <a:gs pos="99000">
                  <a:srgbClr val="FF0000"/>
                </a:gs>
                <a:gs pos="23000">
                  <a:srgbClr val="FF0000"/>
                </a:gs>
                <a:gs pos="57000">
                  <a:srgbClr val="FFC000"/>
                </a:gs>
                <a:gs pos="70000">
                  <a:srgbClr val="FFFF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3304674" y="4674495"/>
            <a:ext cx="527383" cy="631885"/>
          </a:xfrm>
          <a:prstGeom prst="straightConnector1">
            <a:avLst/>
          </a:prstGeom>
          <a:ln w="79375">
            <a:gradFill>
              <a:gsLst>
                <a:gs pos="0">
                  <a:srgbClr val="FFFF00"/>
                </a:gs>
                <a:gs pos="26000">
                  <a:srgbClr val="FFC000"/>
                </a:gs>
                <a:gs pos="83000">
                  <a:srgbClr val="FF0000"/>
                </a:gs>
                <a:gs pos="62000">
                  <a:srgbClr val="FF0000"/>
                </a:gs>
              </a:gsLst>
              <a:lin ang="5400000" scaled="1"/>
            </a:gradFill>
            <a:tailEnd type="triangle"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9468" y="6127619"/>
            <a:ext cx="10959242" cy="584775"/>
          </a:xfrm>
          <a:prstGeom prst="rect">
            <a:avLst/>
          </a:prstGeom>
          <a:noFill/>
          <a:effectLst/>
        </p:spPr>
        <p:txBody>
          <a:bodyPr wrap="square" rtlCol="0">
            <a:spAutoFit/>
          </a:bodyPr>
          <a:lstStyle/>
          <a:p>
            <a:pPr algn="ctr"/>
            <a:r>
              <a:rPr lang="en-US" sz="3200" b="1" i="1" dirty="0">
                <a:solidFill>
                  <a:schemeClr val="tx1">
                    <a:lumMod val="95000"/>
                    <a:lumOff val="5000"/>
                  </a:schemeClr>
                </a:solidFill>
                <a:effectLst/>
                <a:latin typeface="+mj-lt"/>
              </a:rPr>
              <a:t>Your adventure will take place at the Brinton Environmental Center</a:t>
            </a:r>
          </a:p>
        </p:txBody>
      </p:sp>
    </p:spTree>
    <p:extLst>
      <p:ext uri="{BB962C8B-B14F-4D97-AF65-F5344CB8AC3E}">
        <p14:creationId xmlns:p14="http://schemas.microsoft.com/office/powerpoint/2010/main" val="28501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37622" y="1982038"/>
            <a:ext cx="5109211" cy="3831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02378" y="1982038"/>
            <a:ext cx="6134115" cy="3539430"/>
          </a:xfrm>
          <a:prstGeom prst="rect">
            <a:avLst/>
          </a:prstGeom>
          <a:noFill/>
          <a:effectLst/>
        </p:spPr>
        <p:txBody>
          <a:bodyPr wrap="none" rtlCol="0">
            <a:spAutoFit/>
          </a:bodyPr>
          <a:lstStyle/>
          <a:p>
            <a:pPr marL="285750" indent="-285750">
              <a:buFont typeface="Arial" panose="020B0604020202020204" pitchFamily="34" charset="0"/>
              <a:buChar char="•"/>
            </a:pPr>
            <a:r>
              <a:rPr lang="en-US" sz="2800" dirty="0">
                <a:solidFill>
                  <a:schemeClr val="accent5">
                    <a:lumMod val="50000"/>
                  </a:schemeClr>
                </a:solidFill>
                <a:latin typeface="+mj-lt"/>
              </a:rPr>
              <a:t>Arrival Time is between 1 PM and 3 PM</a:t>
            </a:r>
          </a:p>
          <a:p>
            <a:pPr marL="285750" indent="-285750">
              <a:buFont typeface="Arial" panose="020B0604020202020204" pitchFamily="34" charset="0"/>
              <a:buChar char="•"/>
            </a:pPr>
            <a:r>
              <a:rPr lang="en-US" sz="2800" dirty="0">
                <a:solidFill>
                  <a:schemeClr val="accent5">
                    <a:lumMod val="50000"/>
                  </a:schemeClr>
                </a:solidFill>
                <a:latin typeface="+mj-lt"/>
              </a:rPr>
              <a:t>Check in and review documents</a:t>
            </a:r>
          </a:p>
          <a:p>
            <a:pPr marL="285750" indent="-285750">
              <a:buFont typeface="Arial" panose="020B0604020202020204" pitchFamily="34" charset="0"/>
              <a:buChar char="•"/>
            </a:pPr>
            <a:r>
              <a:rPr lang="en-US" sz="2800" dirty="0">
                <a:solidFill>
                  <a:schemeClr val="accent5">
                    <a:lumMod val="50000"/>
                  </a:schemeClr>
                </a:solidFill>
                <a:latin typeface="+mj-lt"/>
              </a:rPr>
              <a:t>Meet your Keys Adventure Mate</a:t>
            </a:r>
          </a:p>
          <a:p>
            <a:pPr marL="285750" indent="-285750">
              <a:buFont typeface="Arial" panose="020B0604020202020204" pitchFamily="34" charset="0"/>
              <a:buChar char="•"/>
            </a:pPr>
            <a:r>
              <a:rPr lang="en-US" sz="2800" dirty="0">
                <a:solidFill>
                  <a:schemeClr val="accent5">
                    <a:lumMod val="50000"/>
                  </a:schemeClr>
                </a:solidFill>
                <a:latin typeface="+mj-lt"/>
              </a:rPr>
              <a:t>Check into Dorms</a:t>
            </a:r>
          </a:p>
          <a:p>
            <a:pPr marL="285750" indent="-285750">
              <a:buFont typeface="Arial" panose="020B0604020202020204" pitchFamily="34" charset="0"/>
              <a:buChar char="•"/>
            </a:pPr>
            <a:r>
              <a:rPr lang="en-US" sz="2800" dirty="0">
                <a:solidFill>
                  <a:schemeClr val="accent5">
                    <a:lumMod val="50000"/>
                  </a:schemeClr>
                </a:solidFill>
                <a:latin typeface="+mj-lt"/>
              </a:rPr>
              <a:t>Issue Snorkel Gear and Dry Bag </a:t>
            </a:r>
          </a:p>
          <a:p>
            <a:pPr marL="285750" indent="-285750">
              <a:buFont typeface="Arial" panose="020B0604020202020204" pitchFamily="34" charset="0"/>
              <a:buChar char="•"/>
            </a:pPr>
            <a:r>
              <a:rPr lang="en-US" sz="2800" dirty="0">
                <a:solidFill>
                  <a:schemeClr val="accent5">
                    <a:lumMod val="50000"/>
                  </a:schemeClr>
                </a:solidFill>
                <a:latin typeface="+mj-lt"/>
              </a:rPr>
              <a:t>BSA Swim Review </a:t>
            </a:r>
          </a:p>
          <a:p>
            <a:pPr marL="285750" indent="-285750">
              <a:buFont typeface="Arial" panose="020B0604020202020204" pitchFamily="34" charset="0"/>
              <a:buChar char="•"/>
            </a:pPr>
            <a:r>
              <a:rPr lang="en-US" sz="2800" dirty="0">
                <a:solidFill>
                  <a:schemeClr val="accent5">
                    <a:lumMod val="50000"/>
                  </a:schemeClr>
                </a:solidFill>
                <a:latin typeface="+mj-lt"/>
              </a:rPr>
              <a:t>Snorkel Lesson</a:t>
            </a:r>
          </a:p>
          <a:p>
            <a:pPr marL="285750" indent="-285750">
              <a:buFont typeface="Arial" panose="020B0604020202020204" pitchFamily="34" charset="0"/>
              <a:buChar char="•"/>
            </a:pPr>
            <a:r>
              <a:rPr lang="en-US" sz="2800" dirty="0">
                <a:solidFill>
                  <a:schemeClr val="accent5">
                    <a:lumMod val="50000"/>
                  </a:schemeClr>
                </a:solidFill>
                <a:latin typeface="+mj-lt"/>
              </a:rPr>
              <a:t>Opening Shindig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56" y="166688"/>
            <a:ext cx="2887782" cy="1023177"/>
          </a:xfrm>
          <a:prstGeom prst="rect">
            <a:avLst/>
          </a:prstGeom>
        </p:spPr>
      </p:pic>
      <p:sp>
        <p:nvSpPr>
          <p:cNvPr id="9" name="TextBox 8"/>
          <p:cNvSpPr txBox="1"/>
          <p:nvPr/>
        </p:nvSpPr>
        <p:spPr>
          <a:xfrm>
            <a:off x="3548418" y="425670"/>
            <a:ext cx="8256187" cy="1292662"/>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Arrival &amp; Registration</a:t>
            </a:r>
          </a:p>
          <a:p>
            <a:endParaRPr lang="en-US" dirty="0"/>
          </a:p>
        </p:txBody>
      </p:sp>
    </p:spTree>
    <p:extLst>
      <p:ext uri="{BB962C8B-B14F-4D97-AF65-F5344CB8AC3E}">
        <p14:creationId xmlns:p14="http://schemas.microsoft.com/office/powerpoint/2010/main" val="62432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lax3-1.xx.fbcdn.net/hphotos-xaf1/v/t1.0-9/576282_2914671628041_2125217226_n.jpg?oh=f8549f08f8f759c716ff103f79de2094&amp;oe=573EC2C0"/>
          <p:cNvPicPr>
            <a:picLocks noChangeAspect="1" noChangeArrowheads="1"/>
          </p:cNvPicPr>
          <p:nvPr/>
        </p:nvPicPr>
        <p:blipFill rotWithShape="1">
          <a:blip r:embed="rId2">
            <a:extLst>
              <a:ext uri="{28A0092B-C50C-407E-A947-70E740481C1C}">
                <a14:useLocalDpi xmlns:a14="http://schemas.microsoft.com/office/drawing/2010/main" val="0"/>
              </a:ext>
            </a:extLst>
          </a:blip>
          <a:srcRect l="11106" t="14755" r="11176" b="8698"/>
          <a:stretch/>
        </p:blipFill>
        <p:spPr bwMode="auto">
          <a:xfrm>
            <a:off x="192088" y="2935782"/>
            <a:ext cx="4973053" cy="3673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37594" y="75360"/>
            <a:ext cx="6639959" cy="1107996"/>
          </a:xfrm>
          <a:prstGeom prst="rect">
            <a:avLst/>
          </a:prstGeom>
          <a:noFill/>
          <a:effectLst/>
        </p:spPr>
        <p:txBody>
          <a:bodyPr wrap="non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Weekly Schedule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242888"/>
            <a:ext cx="3094038" cy="1096256"/>
          </a:xfrm>
          <a:prstGeom prst="rect">
            <a:avLst/>
          </a:prstGeom>
        </p:spPr>
      </p:pic>
      <p:sp>
        <p:nvSpPr>
          <p:cNvPr id="8" name="TextBox 7"/>
          <p:cNvSpPr txBox="1"/>
          <p:nvPr/>
        </p:nvSpPr>
        <p:spPr>
          <a:xfrm>
            <a:off x="5555074" y="2572000"/>
            <a:ext cx="6636926" cy="3785652"/>
          </a:xfrm>
          <a:prstGeom prst="rect">
            <a:avLst/>
          </a:prstGeom>
          <a:noFill/>
          <a:effectLst/>
        </p:spPr>
        <p:txBody>
          <a:bodyPr wrap="square" rtlCol="0">
            <a:spAutoFit/>
          </a:bodyPr>
          <a:lstStyle/>
          <a:p>
            <a:r>
              <a:rPr lang="en-US" sz="2000" b="1" u="sng" dirty="0">
                <a:solidFill>
                  <a:schemeClr val="accent5">
                    <a:lumMod val="50000"/>
                  </a:schemeClr>
                </a:solidFill>
                <a:latin typeface="+mj-lt"/>
              </a:rPr>
              <a:t>Day One</a:t>
            </a:r>
            <a:r>
              <a:rPr lang="en-US" sz="2000" b="1" dirty="0">
                <a:solidFill>
                  <a:schemeClr val="accent5">
                    <a:lumMod val="50000"/>
                  </a:schemeClr>
                </a:solidFill>
                <a:latin typeface="+mj-lt"/>
              </a:rPr>
              <a:t>: Arrival Day: Registration, swim and snorkel review, opening shindig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Two</a:t>
            </a:r>
            <a:r>
              <a:rPr lang="en-US" sz="2000" b="1" dirty="0">
                <a:solidFill>
                  <a:schemeClr val="accent5">
                    <a:lumMod val="50000"/>
                  </a:schemeClr>
                </a:solidFill>
                <a:latin typeface="+mj-lt"/>
              </a:rPr>
              <a:t>: Key West Day: Kayaking and Stand-Up Paddle Boarding in the morning, then off to Fort Zachary Taylor with a packed lunch. You will spend the rest of your day in Key West which includes the Sunset Festival and dinner.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Three</a:t>
            </a:r>
            <a:r>
              <a:rPr lang="en-US" sz="2000" b="1" dirty="0">
                <a:solidFill>
                  <a:schemeClr val="accent5">
                    <a:lumMod val="50000"/>
                  </a:schemeClr>
                </a:solidFill>
                <a:latin typeface="+mj-lt"/>
              </a:rPr>
              <a:t>: Sailing Day: After breakfast, you and your crew will be shuttled out to a sailboat where you will spend the day sailing and snorkeling, returning to base in time for dinner.</a:t>
            </a:r>
          </a:p>
          <a:p>
            <a:endParaRPr lang="en-US" sz="20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900752" y="1183356"/>
            <a:ext cx="10389299" cy="1600438"/>
          </a:xfrm>
          <a:prstGeom prst="rect">
            <a:avLst/>
          </a:prstGeom>
          <a:noFill/>
          <a:effectLst/>
        </p:spPr>
        <p:txBody>
          <a:bodyPr wrap="square" rtlCol="0">
            <a:spAutoFit/>
          </a:bodyPr>
          <a:lstStyle/>
          <a:p>
            <a:r>
              <a:rPr lang="en-US" sz="2000" dirty="0">
                <a:solidFill>
                  <a:schemeClr val="accent5">
                    <a:lumMod val="50000"/>
                  </a:schemeClr>
                </a:solidFill>
                <a:latin typeface="+mj-lt"/>
              </a:rPr>
              <a:t>The Keys Adventure Program is a small taste of several different programs we offer here at Sea Base. Because of the action-packed amount of activities we pack into this one adventure, your weekly schedule will not be the same for each crew. Each crew will experience all of the activities but not in the same order. Here is one </a:t>
            </a:r>
            <a:r>
              <a:rPr lang="en-US" sz="2000" i="1" u="sng" dirty="0">
                <a:solidFill>
                  <a:schemeClr val="accent5">
                    <a:lumMod val="50000"/>
                  </a:schemeClr>
                </a:solidFill>
                <a:latin typeface="+mj-lt"/>
              </a:rPr>
              <a:t>example</a:t>
            </a:r>
            <a:r>
              <a:rPr lang="en-US" sz="2000" dirty="0">
                <a:solidFill>
                  <a:schemeClr val="accent5">
                    <a:lumMod val="50000"/>
                  </a:schemeClr>
                </a:solidFill>
                <a:latin typeface="+mj-lt"/>
              </a:rPr>
              <a:t> of a Keys Adventure week:</a:t>
            </a:r>
          </a:p>
          <a:p>
            <a:endParaRPr lang="en-US"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400087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087" y="1997839"/>
            <a:ext cx="4151313" cy="2862322"/>
          </a:xfrm>
          <a:prstGeom prst="rect">
            <a:avLst/>
          </a:prstGeom>
          <a:noFill/>
          <a:effectLst/>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Weekly Schedule (continued)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87" y="242888"/>
            <a:ext cx="2971417" cy="1052810"/>
          </a:xfrm>
          <a:prstGeom prst="rect">
            <a:avLst/>
          </a:prstGeom>
        </p:spPr>
      </p:pic>
      <p:sp>
        <p:nvSpPr>
          <p:cNvPr id="8" name="TextBox 7"/>
          <p:cNvSpPr txBox="1"/>
          <p:nvPr/>
        </p:nvSpPr>
        <p:spPr>
          <a:xfrm>
            <a:off x="4694048" y="610136"/>
            <a:ext cx="6913945" cy="6247864"/>
          </a:xfrm>
          <a:prstGeom prst="rect">
            <a:avLst/>
          </a:prstGeom>
          <a:noFill/>
          <a:effectLst/>
        </p:spPr>
        <p:txBody>
          <a:bodyPr wrap="square" rtlCol="0">
            <a:spAutoFit/>
          </a:bodyPr>
          <a:lstStyle/>
          <a:p>
            <a:r>
              <a:rPr lang="en-US" sz="2000" b="1" u="sng" dirty="0">
                <a:solidFill>
                  <a:schemeClr val="accent5">
                    <a:lumMod val="50000"/>
                  </a:schemeClr>
                </a:solidFill>
                <a:latin typeface="+mj-lt"/>
              </a:rPr>
              <a:t>Day Four</a:t>
            </a:r>
            <a:r>
              <a:rPr lang="en-US" sz="2000" b="1" dirty="0">
                <a:solidFill>
                  <a:schemeClr val="accent5">
                    <a:lumMod val="50000"/>
                  </a:schemeClr>
                </a:solidFill>
                <a:latin typeface="+mj-lt"/>
              </a:rPr>
              <a:t>: Fishing Day: You will leave from base and spend the majority of the day fishing on the water. Your 	main goal is to catch dinner for your crew, and have fun doing it. At the end of your fishing trip, you will be dropped off on Big Munson Island where you will be camping for one night.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Five</a:t>
            </a:r>
            <a:r>
              <a:rPr lang="en-US" sz="2000" b="1" dirty="0">
                <a:solidFill>
                  <a:schemeClr val="accent5">
                    <a:lumMod val="50000"/>
                  </a:schemeClr>
                </a:solidFill>
                <a:latin typeface="+mj-lt"/>
              </a:rPr>
              <a:t>:  Island Day: After your night under the stars, you will spend the day exploring and kayaking all around our beautiful, primitive island. You will be picked up by boat and brought back to base that evening.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Six</a:t>
            </a:r>
            <a:r>
              <a:rPr lang="en-US" sz="2000" b="1" dirty="0">
                <a:solidFill>
                  <a:schemeClr val="accent5">
                    <a:lumMod val="50000"/>
                  </a:schemeClr>
                </a:solidFill>
                <a:latin typeface="+mj-lt"/>
              </a:rPr>
              <a:t>:  Snorkel Day: The majority of your day will be spent on the water snorkeling at a nearby, protected coral reef. After, you will have the opportunity to explore a local State Park. That night you will have a Conch Luau, with games and a festive dinner, followed by a closing ceremony.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Seven</a:t>
            </a:r>
            <a:r>
              <a:rPr lang="en-US" sz="2000" b="1" dirty="0">
                <a:solidFill>
                  <a:schemeClr val="accent5">
                    <a:lumMod val="50000"/>
                  </a:schemeClr>
                </a:solidFill>
                <a:latin typeface="+mj-lt"/>
              </a:rPr>
              <a:t>:  Departure. </a:t>
            </a:r>
          </a:p>
          <a:p>
            <a:endParaRPr lang="en-US" sz="2000" b="1" dirty="0">
              <a:solidFill>
                <a:schemeClr val="bg1"/>
              </a:solidFill>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18996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7299" y="1332074"/>
            <a:ext cx="5349349" cy="3416320"/>
          </a:xfrm>
          <a:prstGeom prst="rect">
            <a:avLst/>
          </a:prstGeom>
          <a:noFill/>
          <a:effectLst/>
        </p:spPr>
        <p:txBody>
          <a:bodyPr wrap="none" rtlCol="0">
            <a:spAutoFit/>
          </a:bodyPr>
          <a:lstStyle/>
          <a:p>
            <a:pPr algn="ctr"/>
            <a:r>
              <a:rPr lang="en-US" sz="3600" dirty="0">
                <a:solidFill>
                  <a:schemeClr val="accent5">
                    <a:lumMod val="50000"/>
                  </a:schemeClr>
                </a:solidFill>
                <a:latin typeface="+mj-lt"/>
              </a:rPr>
              <a:t>Club </a:t>
            </a:r>
            <a:r>
              <a:rPr lang="en-US" sz="3600" dirty="0" err="1">
                <a:solidFill>
                  <a:schemeClr val="accent5">
                    <a:lumMod val="50000"/>
                  </a:schemeClr>
                </a:solidFill>
                <a:latin typeface="+mj-lt"/>
              </a:rPr>
              <a:t>Cayo</a:t>
            </a:r>
            <a:r>
              <a:rPr lang="en-US" sz="3600" dirty="0">
                <a:solidFill>
                  <a:schemeClr val="accent5">
                    <a:lumMod val="50000"/>
                  </a:schemeClr>
                </a:solidFill>
                <a:latin typeface="+mj-lt"/>
              </a:rPr>
              <a:t> </a:t>
            </a:r>
            <a:r>
              <a:rPr lang="en-US" sz="3600" dirty="0" err="1">
                <a:solidFill>
                  <a:schemeClr val="accent5">
                    <a:lumMod val="50000"/>
                  </a:schemeClr>
                </a:solidFill>
                <a:latin typeface="+mj-lt"/>
              </a:rPr>
              <a:t>Hueso</a:t>
            </a:r>
            <a:endParaRPr lang="en-US" sz="3600" dirty="0">
              <a:solidFill>
                <a:schemeClr val="accent5">
                  <a:lumMod val="50000"/>
                </a:schemeClr>
              </a:solidFill>
              <a:latin typeface="+mj-lt"/>
            </a:endParaRPr>
          </a:p>
          <a:p>
            <a:pPr algn="ctr"/>
            <a:r>
              <a:rPr lang="en-US" sz="3600" dirty="0">
                <a:solidFill>
                  <a:schemeClr val="accent5">
                    <a:lumMod val="50000"/>
                  </a:schemeClr>
                </a:solidFill>
                <a:latin typeface="+mj-lt"/>
              </a:rPr>
              <a:t>S.C.E.N.E.</a:t>
            </a:r>
          </a:p>
          <a:p>
            <a:pPr algn="ctr"/>
            <a:r>
              <a:rPr lang="en-US" sz="3600" dirty="0">
                <a:solidFill>
                  <a:schemeClr val="accent5">
                    <a:lumMod val="50000"/>
                  </a:schemeClr>
                </a:solidFill>
                <a:latin typeface="+mj-lt"/>
              </a:rPr>
              <a:t>Duty to God </a:t>
            </a:r>
          </a:p>
          <a:p>
            <a:pPr algn="ctr"/>
            <a:r>
              <a:rPr lang="en-US" sz="3600" dirty="0">
                <a:solidFill>
                  <a:schemeClr val="accent5">
                    <a:lumMod val="50000"/>
                  </a:schemeClr>
                </a:solidFill>
                <a:latin typeface="+mj-lt"/>
              </a:rPr>
              <a:t>Kayaking BSA</a:t>
            </a:r>
          </a:p>
          <a:p>
            <a:pPr algn="ctr"/>
            <a:r>
              <a:rPr lang="en-US" sz="3600" dirty="0">
                <a:solidFill>
                  <a:schemeClr val="accent5">
                    <a:lumMod val="50000"/>
                  </a:schemeClr>
                </a:solidFill>
                <a:latin typeface="+mj-lt"/>
              </a:rPr>
              <a:t>Snorkel BSA</a:t>
            </a:r>
          </a:p>
          <a:p>
            <a:pPr algn="ctr"/>
            <a:r>
              <a:rPr lang="en-US" sz="3600" dirty="0">
                <a:solidFill>
                  <a:schemeClr val="accent5">
                    <a:lumMod val="50000"/>
                  </a:schemeClr>
                </a:solidFill>
                <a:latin typeface="+mj-lt"/>
              </a:rPr>
              <a:t>Stand Up Paddleboard BSA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8"/>
            <a:ext cx="3224213" cy="1142378"/>
          </a:xfrm>
          <a:prstGeom prst="rect">
            <a:avLst/>
          </a:prstGeom>
        </p:spPr>
      </p:pic>
      <p:sp>
        <p:nvSpPr>
          <p:cNvPr id="6" name="TextBox 5"/>
          <p:cNvSpPr txBox="1"/>
          <p:nvPr/>
        </p:nvSpPr>
        <p:spPr>
          <a:xfrm>
            <a:off x="3994245" y="235685"/>
            <a:ext cx="8839200" cy="1200329"/>
          </a:xfrm>
          <a:prstGeom prst="rect">
            <a:avLst/>
          </a:prstGeom>
          <a:noFill/>
          <a:effectLst/>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Certifications &amp; Awards</a:t>
            </a:r>
          </a:p>
          <a:p>
            <a:endParaRPr lang="en-US" dirty="0">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3"/>
          <a:srcRect l="8682" t="6864" r="-5041" b="8331"/>
          <a:stretch/>
        </p:blipFill>
        <p:spPr>
          <a:xfrm rot="19452952">
            <a:off x="3125512" y="4695655"/>
            <a:ext cx="2171915" cy="2008420"/>
          </a:xfrm>
          <a:prstGeom prst="ellipse">
            <a:avLst/>
          </a:prstGeom>
          <a:ln>
            <a:noFill/>
          </a:ln>
          <a:effectLst>
            <a:softEdge rad="112500"/>
          </a:effectLst>
        </p:spPr>
      </p:pic>
      <p:pic>
        <p:nvPicPr>
          <p:cNvPr id="8" name="Picture 7"/>
          <p:cNvPicPr>
            <a:picLocks noChangeAspect="1"/>
          </p:cNvPicPr>
          <p:nvPr/>
        </p:nvPicPr>
        <p:blipFill rotWithShape="1">
          <a:blip r:embed="rId4"/>
          <a:srcRect l="4015" t="6254" r="2868" b="2469"/>
          <a:stretch/>
        </p:blipFill>
        <p:spPr>
          <a:xfrm>
            <a:off x="5975825" y="4748394"/>
            <a:ext cx="2026508" cy="1902941"/>
          </a:xfrm>
          <a:prstGeom prst="ellipse">
            <a:avLst/>
          </a:prstGeom>
          <a:ln>
            <a:noFill/>
          </a:ln>
          <a:effectLst>
            <a:softEdge rad="112500"/>
          </a:effectLst>
        </p:spPr>
      </p:pic>
      <p:pic>
        <p:nvPicPr>
          <p:cNvPr id="9" name="Picture 8"/>
          <p:cNvPicPr>
            <a:picLocks noChangeAspect="1"/>
          </p:cNvPicPr>
          <p:nvPr/>
        </p:nvPicPr>
        <p:blipFill rotWithShape="1">
          <a:blip r:embed="rId5"/>
          <a:srcRect l="2446" r="-2446"/>
          <a:stretch/>
        </p:blipFill>
        <p:spPr>
          <a:xfrm>
            <a:off x="8284289" y="1512907"/>
            <a:ext cx="3031242" cy="2912370"/>
          </a:xfrm>
          <a:prstGeom prst="ellipse">
            <a:avLst/>
          </a:prstGeom>
          <a:ln>
            <a:noFill/>
          </a:ln>
          <a:effectLst>
            <a:softEdge rad="112500"/>
          </a:effectLst>
        </p:spPr>
      </p:pic>
      <p:pic>
        <p:nvPicPr>
          <p:cNvPr id="2" name="Picture 1"/>
          <p:cNvPicPr>
            <a:picLocks noChangeAspect="1"/>
          </p:cNvPicPr>
          <p:nvPr/>
        </p:nvPicPr>
        <p:blipFill>
          <a:blip r:embed="rId6"/>
          <a:stretch>
            <a:fillRect/>
          </a:stretch>
        </p:blipFill>
        <p:spPr>
          <a:xfrm>
            <a:off x="408417" y="1549483"/>
            <a:ext cx="3063246" cy="2875794"/>
          </a:xfrm>
          <a:prstGeom prst="ellipse">
            <a:avLst/>
          </a:prstGeom>
          <a:ln>
            <a:noFill/>
          </a:ln>
          <a:effectLst>
            <a:softEdge rad="112500"/>
          </a:effectLst>
        </p:spPr>
      </p:pic>
    </p:spTree>
    <p:extLst>
      <p:ext uri="{BB962C8B-B14F-4D97-AF65-F5344CB8AC3E}">
        <p14:creationId xmlns:p14="http://schemas.microsoft.com/office/powerpoint/2010/main" val="2149119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lax3-1.xx.fbcdn.net/hphotos-xfa1/v/t1.0-9/387135_3581991070610_321991340_n.jpg?oh=2a32197cf373b7c5c304512bb36e002b&amp;oe=56FB77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109" y="1170296"/>
            <a:ext cx="4594027" cy="3445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16" y="3893057"/>
            <a:ext cx="3664585" cy="2748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 y="127000"/>
            <a:ext cx="3205163" cy="1135629"/>
          </a:xfrm>
          <a:prstGeom prst="rect">
            <a:avLst/>
          </a:prstGeom>
        </p:spPr>
      </p:pic>
      <p:sp>
        <p:nvSpPr>
          <p:cNvPr id="6" name="TextBox 5"/>
          <p:cNvSpPr txBox="1"/>
          <p:nvPr/>
        </p:nvSpPr>
        <p:spPr>
          <a:xfrm>
            <a:off x="3522132" y="154633"/>
            <a:ext cx="8332983" cy="1015663"/>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Campsites on the Island</a:t>
            </a:r>
          </a:p>
        </p:txBody>
      </p:sp>
      <p:sp>
        <p:nvSpPr>
          <p:cNvPr id="11" name="Rectangle 10"/>
          <p:cNvSpPr/>
          <p:nvPr/>
        </p:nvSpPr>
        <p:spPr>
          <a:xfrm>
            <a:off x="656649" y="1296959"/>
            <a:ext cx="5253856" cy="3662541"/>
          </a:xfrm>
          <a:prstGeom prst="rect">
            <a:avLst/>
          </a:prstGeom>
          <a:effectLst/>
        </p:spPr>
        <p:txBody>
          <a:bodyPr wrap="square">
            <a:spAutoFit/>
          </a:bodyPr>
          <a:lstStyle/>
          <a:p>
            <a:pPr marL="342900" indent="-342900">
              <a:buFont typeface="Arial" panose="020B0604020202020204" pitchFamily="34" charset="0"/>
              <a:buChar char="•"/>
            </a:pPr>
            <a:r>
              <a:rPr lang="en-US" sz="2000" dirty="0">
                <a:solidFill>
                  <a:schemeClr val="accent5">
                    <a:lumMod val="50000"/>
                  </a:schemeClr>
                </a:solidFill>
                <a:latin typeface="+mj-lt"/>
              </a:rPr>
              <a:t>Each campsite is fully stocked with a stove, cooking utensils, plates, bowls, cutlery and wash bins (no mess kits needed).</a:t>
            </a:r>
          </a:p>
          <a:p>
            <a:pPr marL="342900" indent="-342900">
              <a:buFont typeface="Arial" panose="020B0604020202020204" pitchFamily="34" charset="0"/>
              <a:buChar char="•"/>
            </a:pPr>
            <a:r>
              <a:rPr lang="en-US" sz="2000" dirty="0">
                <a:solidFill>
                  <a:schemeClr val="accent5">
                    <a:lumMod val="50000"/>
                  </a:schemeClr>
                </a:solidFill>
                <a:latin typeface="+mj-lt"/>
              </a:rPr>
              <a:t>Tents, dining fly and picnic table will be set up before you arrive. </a:t>
            </a:r>
          </a:p>
          <a:p>
            <a:pPr marL="342900" indent="-342900">
              <a:buFont typeface="Arial" panose="020B0604020202020204" pitchFamily="34" charset="0"/>
              <a:buChar char="•"/>
            </a:pPr>
            <a:r>
              <a:rPr lang="en-US" sz="2000" dirty="0">
                <a:solidFill>
                  <a:schemeClr val="accent5">
                    <a:lumMod val="50000"/>
                  </a:schemeClr>
                </a:solidFill>
                <a:latin typeface="+mj-lt"/>
              </a:rPr>
              <a:t>Joy soap and bleach is provided for washing dishes. Hand sanitizer is provided. </a:t>
            </a:r>
          </a:p>
          <a:p>
            <a:pPr marL="285750" indent="-285750">
              <a:buFont typeface="Arial" panose="020B0604020202020204" pitchFamily="34" charset="0"/>
              <a:buChar char="•"/>
            </a:pPr>
            <a:endParaRPr lang="en-US" sz="2000" b="1"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b="1" dirty="0">
              <a:solidFill>
                <a:schemeClr val="bg1"/>
              </a:solidFill>
              <a:effectLst>
                <a:outerShdw blurRad="38100" dist="38100" dir="2700000" algn="tl">
                  <a:srgbClr val="000000">
                    <a:alpha val="43137"/>
                  </a:srgbClr>
                </a:outerShdw>
              </a:effectLst>
            </a:endParaRPr>
          </a:p>
          <a:p>
            <a:endParaRPr lang="en-US" b="1" dirty="0">
              <a:solidFill>
                <a:schemeClr val="bg1"/>
              </a:solidFill>
              <a:effectLst>
                <a:outerShdw blurRad="38100" dist="38100" dir="2700000" algn="tl">
                  <a:srgbClr val="000000">
                    <a:alpha val="43137"/>
                  </a:srgbClr>
                </a:outerShdw>
              </a:effectLst>
            </a:endParaRPr>
          </a:p>
          <a:p>
            <a:pPr marL="285750" indent="-285750">
              <a:buFont typeface="Wingdings" panose="05000000000000000000" pitchFamily="2" charset="2"/>
              <a:buChar char="§"/>
            </a:pPr>
            <a:endParaRPr lang="en-US" b="1" dirty="0">
              <a:solidFill>
                <a:schemeClr val="bg1"/>
              </a:solidFill>
              <a:effectLst>
                <a:outerShdw blurRad="38100" dist="38100" dir="2700000" algn="tl">
                  <a:srgbClr val="000000">
                    <a:alpha val="43137"/>
                  </a:srgbClr>
                </a:outerShdw>
              </a:effectLst>
            </a:endParaRPr>
          </a:p>
          <a:p>
            <a:endParaRPr lang="en-US" dirty="0"/>
          </a:p>
        </p:txBody>
      </p:sp>
      <p:sp>
        <p:nvSpPr>
          <p:cNvPr id="2" name="TextBox 1">
            <a:extLst>
              <a:ext uri="{FF2B5EF4-FFF2-40B4-BE49-F238E27FC236}">
                <a16:creationId xmlns:a16="http://schemas.microsoft.com/office/drawing/2014/main" id="{1D1DC85B-F94B-453C-A791-966278429815}"/>
              </a:ext>
            </a:extLst>
          </p:cNvPr>
          <p:cNvSpPr txBox="1"/>
          <p:nvPr/>
        </p:nvSpPr>
        <p:spPr>
          <a:xfrm>
            <a:off x="6003251" y="4979818"/>
            <a:ext cx="5261742" cy="1415772"/>
          </a:xfrm>
          <a:prstGeom prst="rect">
            <a:avLst/>
          </a:prstGeom>
          <a:noFill/>
        </p:spPr>
        <p:txBody>
          <a:bodyPr wrap="square" rtlCol="0">
            <a:spAutoFit/>
          </a:bodyPr>
          <a:lstStyle/>
          <a:p>
            <a:r>
              <a:rPr lang="en-US" sz="2800" dirty="0">
                <a:solidFill>
                  <a:schemeClr val="accent5">
                    <a:lumMod val="50000"/>
                  </a:schemeClr>
                </a:solidFill>
                <a:latin typeface="+mj-lt"/>
              </a:rPr>
              <a:t>Bathrooms on Big Munson Island:</a:t>
            </a:r>
            <a:endParaRPr lang="en-US" sz="2000" dirty="0">
              <a:solidFill>
                <a:schemeClr val="accent5">
                  <a:lumMod val="50000"/>
                </a:schemeClr>
              </a:solidFill>
              <a:latin typeface="+mj-lt"/>
            </a:endParaRPr>
          </a:p>
          <a:p>
            <a:r>
              <a:rPr lang="en-US" sz="2000" dirty="0">
                <a:solidFill>
                  <a:schemeClr val="accent5">
                    <a:lumMod val="50000"/>
                  </a:schemeClr>
                </a:solidFill>
                <a:latin typeface="+mj-lt"/>
              </a:rPr>
              <a:t>Composting Toilet Systems (CTS) are located near the camping areas. Toilet paper is provided.  </a:t>
            </a:r>
          </a:p>
          <a:p>
            <a:endParaRPr lang="en-US" dirty="0"/>
          </a:p>
        </p:txBody>
      </p:sp>
    </p:spTree>
    <p:extLst>
      <p:ext uri="{BB962C8B-B14F-4D97-AF65-F5344CB8AC3E}">
        <p14:creationId xmlns:p14="http://schemas.microsoft.com/office/powerpoint/2010/main" val="121047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415" y="1586417"/>
            <a:ext cx="10893773" cy="4893647"/>
          </a:xfrm>
          <a:prstGeom prst="rect">
            <a:avLst/>
          </a:prstGeom>
          <a:noFill/>
          <a:effectLst/>
        </p:spPr>
        <p:txBody>
          <a:bodyPr wrap="square" rtlCol="0">
            <a:spAutoFit/>
          </a:bodyPr>
          <a:lstStyle/>
          <a:p>
            <a:r>
              <a:rPr lang="en-US" sz="3200" u="sng" dirty="0">
                <a:solidFill>
                  <a:schemeClr val="accent5">
                    <a:lumMod val="50000"/>
                  </a:schemeClr>
                </a:solidFill>
                <a:latin typeface="+mj-lt"/>
              </a:rPr>
              <a:t>Sea Base Check-In Documents</a:t>
            </a:r>
          </a:p>
          <a:p>
            <a:pPr marL="457200" indent="-457200">
              <a:buFont typeface="Wingdings" panose="05000000000000000000" pitchFamily="2" charset="2"/>
              <a:buChar char="ü"/>
            </a:pPr>
            <a:r>
              <a:rPr lang="en-US" sz="2800" dirty="0">
                <a:solidFill>
                  <a:schemeClr val="accent5">
                    <a:lumMod val="50000"/>
                  </a:schemeClr>
                </a:solidFill>
                <a:latin typeface="+mj-lt"/>
              </a:rPr>
              <a:t>Crew Roster</a:t>
            </a:r>
          </a:p>
          <a:p>
            <a:pPr marL="457200" indent="-457200">
              <a:buFont typeface="Wingdings" panose="05000000000000000000" pitchFamily="2" charset="2"/>
              <a:buChar char="ü"/>
            </a:pPr>
            <a:r>
              <a:rPr lang="en-US" sz="2800" dirty="0">
                <a:solidFill>
                  <a:schemeClr val="accent5">
                    <a:lumMod val="50000"/>
                  </a:schemeClr>
                </a:solidFill>
                <a:latin typeface="+mj-lt"/>
              </a:rPr>
              <a:t>BSA Annual Health and Medical Records </a:t>
            </a:r>
          </a:p>
          <a:p>
            <a:pPr marL="457200" indent="-457200">
              <a:buFont typeface="Wingdings" panose="05000000000000000000" pitchFamily="2" charset="2"/>
              <a:buChar char="ü"/>
            </a:pPr>
            <a:r>
              <a:rPr lang="en-US" sz="2800" dirty="0">
                <a:solidFill>
                  <a:schemeClr val="accent5">
                    <a:lumMod val="50000"/>
                  </a:schemeClr>
                </a:solidFill>
                <a:latin typeface="+mj-lt"/>
              </a:rPr>
              <a:t>Unit Swim Classification Record</a:t>
            </a:r>
          </a:p>
          <a:p>
            <a:pPr marL="457200" indent="-457200">
              <a:buFont typeface="Wingdings" panose="05000000000000000000" pitchFamily="2" charset="2"/>
              <a:buChar char="ü"/>
            </a:pPr>
            <a:r>
              <a:rPr lang="en-US" sz="2800" dirty="0">
                <a:solidFill>
                  <a:schemeClr val="accent5">
                    <a:lumMod val="50000"/>
                  </a:schemeClr>
                </a:solidFill>
                <a:latin typeface="+mj-lt"/>
              </a:rPr>
              <a:t>Adult Leader Training Certificates</a:t>
            </a:r>
          </a:p>
          <a:p>
            <a:pPr marL="457200" indent="-457200">
              <a:buFont typeface="Wingdings" panose="05000000000000000000" pitchFamily="2" charset="2"/>
              <a:buChar char="ü"/>
            </a:pPr>
            <a:r>
              <a:rPr lang="en-US" sz="2800" dirty="0">
                <a:solidFill>
                  <a:schemeClr val="accent5">
                    <a:lumMod val="50000"/>
                  </a:schemeClr>
                </a:solidFill>
                <a:latin typeface="+mj-lt"/>
              </a:rPr>
              <a:t>WFA &amp; CPR/AED Training Certificate(s)</a:t>
            </a:r>
          </a:p>
          <a:p>
            <a:pPr marL="457200" indent="-457200">
              <a:buFont typeface="Wingdings" panose="05000000000000000000" pitchFamily="2" charset="2"/>
              <a:buChar char="ü"/>
            </a:pPr>
            <a:r>
              <a:rPr lang="en-US" sz="2800" dirty="0">
                <a:solidFill>
                  <a:schemeClr val="accent5">
                    <a:lumMod val="50000"/>
                  </a:schemeClr>
                </a:solidFill>
                <a:latin typeface="+mj-lt"/>
              </a:rPr>
              <a:t>Pre-Event Medical Screening Checklist</a:t>
            </a:r>
          </a:p>
          <a:p>
            <a:pPr marL="285750" indent="-285750">
              <a:buFont typeface="Arial" panose="020B0604020202020204" pitchFamily="34" charset="0"/>
              <a:buChar char="•"/>
            </a:pPr>
            <a:endParaRPr lang="en-US" sz="2800" dirty="0">
              <a:solidFill>
                <a:srgbClr val="FF0000"/>
              </a:solidFill>
              <a:effectLst>
                <a:outerShdw blurRad="38100" dist="38100" dir="2700000" algn="tl">
                  <a:srgbClr val="000000">
                    <a:alpha val="43137"/>
                  </a:srgbClr>
                </a:outerShdw>
              </a:effectLst>
            </a:endParaRPr>
          </a:p>
          <a:p>
            <a:pPr algn="ctr"/>
            <a:r>
              <a:rPr lang="en-US" sz="2800" b="1" dirty="0">
                <a:solidFill>
                  <a:srgbClr val="FF0000"/>
                </a:solidFill>
                <a:latin typeface="+mj-lt"/>
              </a:rPr>
              <a:t>All copies of forms should be placed in a folder or notebook and submitted upon arrival during check in.  Please refrain from using plastic sleeves to ensure a timely check in process.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91605" cy="1095394"/>
          </a:xfrm>
          <a:prstGeom prst="rect">
            <a:avLst/>
          </a:prstGeom>
        </p:spPr>
      </p:pic>
      <p:sp>
        <p:nvSpPr>
          <p:cNvPr id="6" name="TextBox 5"/>
          <p:cNvSpPr txBox="1"/>
          <p:nvPr/>
        </p:nvSpPr>
        <p:spPr>
          <a:xfrm>
            <a:off x="3916907" y="293755"/>
            <a:ext cx="7443281" cy="1292662"/>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Required Paperwork</a:t>
            </a:r>
          </a:p>
          <a:p>
            <a:endParaRPr lang="en-US" dirty="0"/>
          </a:p>
        </p:txBody>
      </p:sp>
      <p:pic>
        <p:nvPicPr>
          <p:cNvPr id="2" name="Picture 1">
            <a:extLst>
              <a:ext uri="{FF2B5EF4-FFF2-40B4-BE49-F238E27FC236}">
                <a16:creationId xmlns:a16="http://schemas.microsoft.com/office/drawing/2014/main" id="{C033D062-4839-46A2-BB9B-4B8463FC0DC4}"/>
              </a:ext>
            </a:extLst>
          </p:cNvPr>
          <p:cNvPicPr>
            <a:picLocks noChangeAspect="1"/>
          </p:cNvPicPr>
          <p:nvPr/>
        </p:nvPicPr>
        <p:blipFill>
          <a:blip r:embed="rId3"/>
          <a:stretch>
            <a:fillRect/>
          </a:stretch>
        </p:blipFill>
        <p:spPr>
          <a:xfrm>
            <a:off x="7506270" y="1826829"/>
            <a:ext cx="4342146" cy="2946273"/>
          </a:xfrm>
          <a:prstGeom prst="rect">
            <a:avLst/>
          </a:prstGeom>
        </p:spPr>
      </p:pic>
    </p:spTree>
    <p:extLst>
      <p:ext uri="{BB962C8B-B14F-4D97-AF65-F5344CB8AC3E}">
        <p14:creationId xmlns:p14="http://schemas.microsoft.com/office/powerpoint/2010/main" val="1209128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_x0020_Status xmlns="1b7d4b7c-1cdd-4ec3-bf79-e108c7dff0af" xsi:nil="true"/>
    <ExpirationDate xmlns="1b7d4b7c-1cdd-4ec3-bf79-e108c7dff0af" xsi:nil="true"/>
    <DateModified xmlns="1b7d4b7c-1cdd-4ec3-bf79-e108c7dff0af" xsi:nil="true"/>
    <TaxCatchAll xmlns="7a6ee362-e025-4c63-baf6-51e42efca58d" xsi:nil="true"/>
    <lcf76f155ced4ddcb4097134ff3c332f xmlns="1b7d4b7c-1cdd-4ec3-bf79-e108c7dff0af">
      <Terms xmlns="http://schemas.microsoft.com/office/infopath/2007/PartnerControls"/>
    </lcf76f155ced4ddcb4097134ff3c332f>
    <Expiration xmlns="1b7d4b7c-1cdd-4ec3-bf79-e108c7dff0af" xsi:nil="true"/>
    <ItemStatus xmlns="1b7d4b7c-1cdd-4ec3-bf79-e108c7dff0af" xsi:nil="true"/>
    <_Flow_SignoffStatus xmlns="1b7d4b7c-1cdd-4ec3-bf79-e108c7dff0af" xsi:nil="true"/>
    <Status xmlns="1b7d4b7c-1cdd-4ec3-bf79-e108c7dff0a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4B777FB81571408378D4833CE0845B" ma:contentTypeVersion="30" ma:contentTypeDescription="Create a new document." ma:contentTypeScope="" ma:versionID="1b51058ef3a0e27ab96fcae5d0f6097b">
  <xsd:schema xmlns:xsd="http://www.w3.org/2001/XMLSchema" xmlns:xs="http://www.w3.org/2001/XMLSchema" xmlns:p="http://schemas.microsoft.com/office/2006/metadata/properties" xmlns:ns2="7a6ee362-e025-4c63-baf6-51e42efca58d" xmlns:ns3="1b7d4b7c-1cdd-4ec3-bf79-e108c7dff0af" targetNamespace="http://schemas.microsoft.com/office/2006/metadata/properties" ma:root="true" ma:fieldsID="633febb3cbdf5b8f40219c1dff4e4470" ns2:_="" ns3:_="">
    <xsd:import namespace="7a6ee362-e025-4c63-baf6-51e42efca58d"/>
    <xsd:import namespace="1b7d4b7c-1cdd-4ec3-bf79-e108c7dff0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DateModified" minOccurs="0"/>
                <xsd:element ref="ns3:ExpirationDate" minOccurs="0"/>
                <xsd:element ref="ns3:_Flow_SignoffStatus" minOccurs="0"/>
                <xsd:element ref="ns3:Check_x0020_Status" minOccurs="0"/>
                <xsd:element ref="ns3:Status" minOccurs="0"/>
                <xsd:element ref="ns3:Expiration" minOccurs="0"/>
                <xsd:element ref="ns3:Item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ee362-e025-4c63-baf6-51e42efca5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d33af460-ccc4-47cc-a757-8a9d95f6eccc}" ma:internalName="TaxCatchAll" ma:showField="CatchAllData" ma:web="7a6ee362-e025-4c63-baf6-51e42efca5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7d4b7c-1cdd-4ec3-bf79-e108c7dff0a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Modified" ma:index="20" nillable="true" ma:displayName="Completed" ma:format="DateOnly" ma:internalName="DateModified">
      <xsd:simpleType>
        <xsd:restriction base="dms:DateTime"/>
      </xsd:simpleType>
    </xsd:element>
    <xsd:element name="ExpirationDate" ma:index="21" nillable="true" ma:displayName="Expiration Date" ma:format="DateOnly" ma:internalName="ExpirationDate">
      <xsd:simpleType>
        <xsd:restriction base="dms:DateTime"/>
      </xsd:simpleType>
    </xsd:element>
    <xsd:element name="_Flow_SignoffStatus" ma:index="22" nillable="true" ma:displayName="Sign-off status" ma:internalName="Sign_x002d_off_x0020_status">
      <xsd:simpleType>
        <xsd:restriction base="dms:Text"/>
      </xsd:simpleType>
    </xsd:element>
    <xsd:element name="Check_x0020_Status" ma:index="23" nillable="true" ma:displayName="Check Status" ma:internalName="Check_x0020_Status">
      <xsd:simpleType>
        <xsd:restriction base="dms:Text">
          <xsd:maxLength value="255"/>
        </xsd:restriction>
      </xsd:simpleType>
    </xsd:element>
    <xsd:element name="Status" ma:index="24" nillable="true" ma:displayName="Status" ma:format="Dropdown" ma:internalName="Status">
      <xsd:simpleType>
        <xsd:restriction base="dms:Choice">
          <xsd:enumeration value="Overdue"/>
          <xsd:enumeration value="Complete"/>
          <xsd:enumeration value="Incomplete"/>
        </xsd:restriction>
      </xsd:simpleType>
    </xsd:element>
    <xsd:element name="Expiration" ma:index="25" nillable="true" ma:displayName="Expiration" ma:format="DateOnly" ma:internalName="Expiration">
      <xsd:simpleType>
        <xsd:restriction base="dms:DateTime"/>
      </xsd:simpleType>
    </xsd:element>
    <xsd:element name="ItemStatus" ma:index="26" nillable="true" ma:displayName="Item Status" ma:format="Dropdown" ma:internalName="ItemStatus">
      <xsd:simpleType>
        <xsd:restriction base="dms:Choice">
          <xsd:enumeration value="Overdue"/>
          <xsd:enumeration value="Complete"/>
          <xsd:enumeration value="Incomplete"/>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D28C13-A6BA-4DBF-9AEC-7D77261C88D7}">
  <ds:schemaRefs>
    <ds:schemaRef ds:uri="http://schemas.microsoft.com/office/2006/metadata/properties"/>
    <ds:schemaRef ds:uri="http://schemas.microsoft.com/office/infopath/2007/PartnerControls"/>
    <ds:schemaRef ds:uri="1b7d4b7c-1cdd-4ec3-bf79-e108c7dff0af"/>
    <ds:schemaRef ds:uri="7a6ee362-e025-4c63-baf6-51e42efca58d"/>
  </ds:schemaRefs>
</ds:datastoreItem>
</file>

<file path=customXml/itemProps2.xml><?xml version="1.0" encoding="utf-8"?>
<ds:datastoreItem xmlns:ds="http://schemas.openxmlformats.org/officeDocument/2006/customXml" ds:itemID="{81A3D257-06DD-44D3-80D6-E5682BE6B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ee362-e025-4c63-baf6-51e42efca58d"/>
    <ds:schemaRef ds:uri="1b7d4b7c-1cdd-4ec3-bf79-e108c7dff0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D38017-E9F4-499E-A426-845384443A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54308</TotalTime>
  <Words>1290</Words>
  <Application>Microsoft Office PowerPoint</Application>
  <PresentationFormat>Widescreen</PresentationFormat>
  <Paragraphs>98</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Book Antiqua</vt:lpstr>
      <vt:lpstr>Calibri</vt:lpstr>
      <vt:lpstr>Calibri Light</vt:lpstr>
      <vt:lpstr>Helvetica</vt:lpstr>
      <vt:lpstr>Wingdings</vt:lpstr>
      <vt:lpstr>Office Theme</vt:lpstr>
      <vt:lpstr>PowerPoint Presentation</vt:lpstr>
      <vt:lpstr>Brief History of Sea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Eligibility Requirements</vt:lpstr>
      <vt:lpstr>Fishing License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Angelo</dc:creator>
  <cp:lastModifiedBy>Andrea Watts</cp:lastModifiedBy>
  <cp:revision>163</cp:revision>
  <dcterms:created xsi:type="dcterms:W3CDTF">2015-11-10T20:28:13Z</dcterms:created>
  <dcterms:modified xsi:type="dcterms:W3CDTF">2022-11-08T19:47:24Z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0x0101009F4B777FB81571408378D4833CE0845B</vt:lpwstr>
  </property>
</Properties>
</file>