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80" r:id="rId7"/>
    <p:sldId id="261" r:id="rId8"/>
    <p:sldId id="258" r:id="rId9"/>
    <p:sldId id="274" r:id="rId10"/>
    <p:sldId id="277" r:id="rId11"/>
    <p:sldId id="263" r:id="rId12"/>
    <p:sldId id="282" r:id="rId13"/>
    <p:sldId id="281" r:id="rId14"/>
    <p:sldId id="283" r:id="rId15"/>
    <p:sldId id="284" r:id="rId16"/>
    <p:sldId id="28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1" autoAdjust="0"/>
    <p:restoredTop sz="94660"/>
  </p:normalViewPr>
  <p:slideViewPr>
    <p:cSldViewPr snapToGrid="0">
      <p:cViewPr varScale="1">
        <p:scale>
          <a:sx n="115" d="100"/>
          <a:sy n="115" d="100"/>
        </p:scale>
        <p:origin x="25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D0D2F8D-9951-4929-A95E-75047DAEEC6B}"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051889-271F-496E-9DE8-4272F7CC68D5}" type="slidenum">
              <a:rPr lang="en-US" smtClean="0"/>
              <a:t>‹#›</a:t>
            </a:fld>
            <a:endParaRPr lang="en-US"/>
          </a:p>
        </p:txBody>
      </p:sp>
    </p:spTree>
    <p:extLst>
      <p:ext uri="{BB962C8B-B14F-4D97-AF65-F5344CB8AC3E}">
        <p14:creationId xmlns:p14="http://schemas.microsoft.com/office/powerpoint/2010/main" val="18396822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0D2F8D-9951-4929-A95E-75047DAEEC6B}"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051889-271F-496E-9DE8-4272F7CC68D5}" type="slidenum">
              <a:rPr lang="en-US" smtClean="0"/>
              <a:t>‹#›</a:t>
            </a:fld>
            <a:endParaRPr lang="en-US"/>
          </a:p>
        </p:txBody>
      </p:sp>
    </p:spTree>
    <p:extLst>
      <p:ext uri="{BB962C8B-B14F-4D97-AF65-F5344CB8AC3E}">
        <p14:creationId xmlns:p14="http://schemas.microsoft.com/office/powerpoint/2010/main" val="3581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0D2F8D-9951-4929-A95E-75047DAEEC6B}"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051889-271F-496E-9DE8-4272F7CC68D5}" type="slidenum">
              <a:rPr lang="en-US" smtClean="0"/>
              <a:t>‹#›</a:t>
            </a:fld>
            <a:endParaRPr lang="en-US"/>
          </a:p>
        </p:txBody>
      </p:sp>
    </p:spTree>
    <p:extLst>
      <p:ext uri="{BB962C8B-B14F-4D97-AF65-F5344CB8AC3E}">
        <p14:creationId xmlns:p14="http://schemas.microsoft.com/office/powerpoint/2010/main" val="1387480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0D2F8D-9951-4929-A95E-75047DAEEC6B}"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051889-271F-496E-9DE8-4272F7CC68D5}" type="slidenum">
              <a:rPr lang="en-US" smtClean="0"/>
              <a:t>‹#›</a:t>
            </a:fld>
            <a:endParaRPr lang="en-US"/>
          </a:p>
        </p:txBody>
      </p:sp>
    </p:spTree>
    <p:extLst>
      <p:ext uri="{BB962C8B-B14F-4D97-AF65-F5344CB8AC3E}">
        <p14:creationId xmlns:p14="http://schemas.microsoft.com/office/powerpoint/2010/main" val="2852383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0D2F8D-9951-4929-A95E-75047DAEEC6B}" type="datetimeFigureOut">
              <a:rPr lang="en-US" smtClean="0"/>
              <a:t>11/8/2022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051889-271F-496E-9DE8-4272F7CC68D5}" type="slidenum">
              <a:rPr lang="en-US" smtClean="0"/>
              <a:t>‹#›</a:t>
            </a:fld>
            <a:endParaRPr lang="en-US"/>
          </a:p>
        </p:txBody>
      </p:sp>
    </p:spTree>
    <p:extLst>
      <p:ext uri="{BB962C8B-B14F-4D97-AF65-F5344CB8AC3E}">
        <p14:creationId xmlns:p14="http://schemas.microsoft.com/office/powerpoint/2010/main" val="4108809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0D2F8D-9951-4929-A95E-75047DAEEC6B}" type="datetimeFigureOut">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051889-271F-496E-9DE8-4272F7CC68D5}" type="slidenum">
              <a:rPr lang="en-US" smtClean="0"/>
              <a:t>‹#›</a:t>
            </a:fld>
            <a:endParaRPr lang="en-US"/>
          </a:p>
        </p:txBody>
      </p:sp>
    </p:spTree>
    <p:extLst>
      <p:ext uri="{BB962C8B-B14F-4D97-AF65-F5344CB8AC3E}">
        <p14:creationId xmlns:p14="http://schemas.microsoft.com/office/powerpoint/2010/main" val="3012042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0D2F8D-9951-4929-A95E-75047DAEEC6B}" type="datetimeFigureOut">
              <a:rPr lang="en-US" smtClean="0"/>
              <a:t>11/8/2022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051889-271F-496E-9DE8-4272F7CC68D5}" type="slidenum">
              <a:rPr lang="en-US" smtClean="0"/>
              <a:t>‹#›</a:t>
            </a:fld>
            <a:endParaRPr lang="en-US"/>
          </a:p>
        </p:txBody>
      </p:sp>
    </p:spTree>
    <p:extLst>
      <p:ext uri="{BB962C8B-B14F-4D97-AF65-F5344CB8AC3E}">
        <p14:creationId xmlns:p14="http://schemas.microsoft.com/office/powerpoint/2010/main" val="3294941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0D2F8D-9951-4929-A95E-75047DAEEC6B}" type="datetimeFigureOut">
              <a:rPr lang="en-US" smtClean="0"/>
              <a:t>11/8/2022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051889-271F-496E-9DE8-4272F7CC68D5}" type="slidenum">
              <a:rPr lang="en-US" smtClean="0"/>
              <a:t>‹#›</a:t>
            </a:fld>
            <a:endParaRPr lang="en-US"/>
          </a:p>
        </p:txBody>
      </p:sp>
    </p:spTree>
    <p:extLst>
      <p:ext uri="{BB962C8B-B14F-4D97-AF65-F5344CB8AC3E}">
        <p14:creationId xmlns:p14="http://schemas.microsoft.com/office/powerpoint/2010/main" val="1281889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0D2F8D-9951-4929-A95E-75047DAEEC6B}" type="datetimeFigureOut">
              <a:rPr lang="en-US" smtClean="0"/>
              <a:t>11/8/2022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051889-271F-496E-9DE8-4272F7CC68D5}" type="slidenum">
              <a:rPr lang="en-US" smtClean="0"/>
              <a:t>‹#›</a:t>
            </a:fld>
            <a:endParaRPr lang="en-US"/>
          </a:p>
        </p:txBody>
      </p:sp>
    </p:spTree>
    <p:extLst>
      <p:ext uri="{BB962C8B-B14F-4D97-AF65-F5344CB8AC3E}">
        <p14:creationId xmlns:p14="http://schemas.microsoft.com/office/powerpoint/2010/main" val="3178608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0D2F8D-9951-4929-A95E-75047DAEEC6B}" type="datetimeFigureOut">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051889-271F-496E-9DE8-4272F7CC68D5}" type="slidenum">
              <a:rPr lang="en-US" smtClean="0"/>
              <a:t>‹#›</a:t>
            </a:fld>
            <a:endParaRPr lang="en-US"/>
          </a:p>
        </p:txBody>
      </p:sp>
    </p:spTree>
    <p:extLst>
      <p:ext uri="{BB962C8B-B14F-4D97-AF65-F5344CB8AC3E}">
        <p14:creationId xmlns:p14="http://schemas.microsoft.com/office/powerpoint/2010/main" val="1388396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0D2F8D-9951-4929-A95E-75047DAEEC6B}" type="datetimeFigureOut">
              <a:rPr lang="en-US" smtClean="0"/>
              <a:t>11/8/2022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051889-271F-496E-9DE8-4272F7CC68D5}" type="slidenum">
              <a:rPr lang="en-US" smtClean="0"/>
              <a:t>‹#›</a:t>
            </a:fld>
            <a:endParaRPr lang="en-US"/>
          </a:p>
        </p:txBody>
      </p:sp>
    </p:spTree>
    <p:extLst>
      <p:ext uri="{BB962C8B-B14F-4D97-AF65-F5344CB8AC3E}">
        <p14:creationId xmlns:p14="http://schemas.microsoft.com/office/powerpoint/2010/main" val="699052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0D2F8D-9951-4929-A95E-75047DAEEC6B}" type="datetimeFigureOut">
              <a:rPr lang="en-US" smtClean="0"/>
              <a:t>11/8/2022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051889-271F-496E-9DE8-4272F7CC68D5}" type="slidenum">
              <a:rPr lang="en-US" smtClean="0"/>
              <a:t>‹#›</a:t>
            </a:fld>
            <a:endParaRPr lang="en-US"/>
          </a:p>
        </p:txBody>
      </p:sp>
    </p:spTree>
    <p:extLst>
      <p:ext uri="{BB962C8B-B14F-4D97-AF65-F5344CB8AC3E}">
        <p14:creationId xmlns:p14="http://schemas.microsoft.com/office/powerpoint/2010/main" val="3655451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gooutdoorsflorida.com/" TargetMode="Externa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311"/>
            <a:ext cx="12192000" cy="684337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287" y="254000"/>
            <a:ext cx="4803107" cy="1701800"/>
          </a:xfrm>
          <a:prstGeom prst="rect">
            <a:avLst/>
          </a:prstGeom>
        </p:spPr>
      </p:pic>
      <p:sp>
        <p:nvSpPr>
          <p:cNvPr id="6" name="TextBox 5"/>
          <p:cNvSpPr txBox="1"/>
          <p:nvPr/>
        </p:nvSpPr>
        <p:spPr>
          <a:xfrm>
            <a:off x="141287" y="1946322"/>
            <a:ext cx="8460971" cy="1107996"/>
          </a:xfrm>
          <a:prstGeom prst="rect">
            <a:avLst/>
          </a:prstGeom>
          <a:noFill/>
        </p:spPr>
        <p:txBody>
          <a:bodyPr wrap="none" rtlCol="0">
            <a:spAutoFit/>
          </a:bodyPr>
          <a:lstStyle/>
          <a:p>
            <a:r>
              <a:rPr lang="en-US" sz="6600" dirty="0">
                <a:solidFill>
                  <a:schemeClr val="bg1"/>
                </a:solidFill>
                <a:latin typeface="Book Antiqua" panose="02040602050305030304" pitchFamily="18" charset="0"/>
                <a:cs typeface="Angsana New" panose="02020603050405020304" pitchFamily="18" charset="-34"/>
              </a:rPr>
              <a:t>Out Island Adventure</a:t>
            </a:r>
          </a:p>
        </p:txBody>
      </p:sp>
    </p:spTree>
    <p:extLst>
      <p:ext uri="{BB962C8B-B14F-4D97-AF65-F5344CB8AC3E}">
        <p14:creationId xmlns:p14="http://schemas.microsoft.com/office/powerpoint/2010/main" val="3872537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4458" y="708603"/>
            <a:ext cx="6005286" cy="853497"/>
          </a:xfrm>
          <a:effectLst/>
        </p:spPr>
        <p:txBody>
          <a:bodyPr>
            <a:noAutofit/>
          </a:bodyPr>
          <a:lstStyle/>
          <a:p>
            <a:pPr algn="ctr"/>
            <a:r>
              <a:rPr lang="en-US" sz="6600" dirty="0">
                <a:solidFill>
                  <a:schemeClr val="bg1"/>
                </a:solidFill>
                <a:effectLst>
                  <a:outerShdw blurRad="38100" dist="38100" dir="2700000" algn="tl">
                    <a:srgbClr val="000000">
                      <a:alpha val="43137"/>
                    </a:srgbClr>
                  </a:outerShdw>
                </a:effectLst>
                <a:latin typeface="Book Antiqua" panose="02040602050305030304" pitchFamily="18" charset="0"/>
                <a:cs typeface="Angsana New" panose="02020603050405020304" pitchFamily="18" charset="-34"/>
              </a:rPr>
              <a:t>Eligibility Requirements</a:t>
            </a:r>
          </a:p>
        </p:txBody>
      </p:sp>
      <p:sp>
        <p:nvSpPr>
          <p:cNvPr id="3" name="TextBox 2"/>
          <p:cNvSpPr txBox="1"/>
          <p:nvPr/>
        </p:nvSpPr>
        <p:spPr>
          <a:xfrm>
            <a:off x="484233" y="2339228"/>
            <a:ext cx="11223534" cy="5324535"/>
          </a:xfrm>
          <a:prstGeom prst="rect">
            <a:avLst/>
          </a:prstGeom>
          <a:noFill/>
          <a:ln>
            <a:noFill/>
          </a:ln>
          <a:effectLst/>
        </p:spPr>
        <p:txBody>
          <a:bodyPr wrap="square" numCol="2" rtlCol="0">
            <a:spAutoFit/>
          </a:bodyPr>
          <a:lstStyle/>
          <a:p>
            <a:pPr marL="342900" indent="-342900">
              <a:spcAft>
                <a:spcPts val="600"/>
              </a:spcAft>
              <a:buFont typeface="Wingdings" panose="05000000000000000000" pitchFamily="2" charset="2"/>
              <a:buChar char="ü"/>
            </a:pPr>
            <a:r>
              <a:rPr lang="en-US" dirty="0">
                <a:solidFill>
                  <a:schemeClr val="accent1">
                    <a:lumMod val="50000"/>
                  </a:schemeClr>
                </a:solidFill>
                <a:latin typeface="+mj-lt"/>
              </a:rPr>
              <a:t>Crew Rosters completed 90 days prior to arrival</a:t>
            </a:r>
          </a:p>
          <a:p>
            <a:pPr marL="342900" indent="-342900">
              <a:spcAft>
                <a:spcPts val="600"/>
              </a:spcAft>
              <a:buFont typeface="Wingdings" panose="05000000000000000000" pitchFamily="2" charset="2"/>
              <a:buChar char="ü"/>
            </a:pPr>
            <a:r>
              <a:rPr lang="en-US" dirty="0">
                <a:solidFill>
                  <a:schemeClr val="accent1">
                    <a:lumMod val="50000"/>
                  </a:schemeClr>
                </a:solidFill>
                <a:latin typeface="+mj-lt"/>
              </a:rPr>
              <a:t>All participants must be 13 years of age or older</a:t>
            </a:r>
          </a:p>
          <a:p>
            <a:pPr marL="342900" indent="-342900">
              <a:spcAft>
                <a:spcPts val="600"/>
              </a:spcAft>
              <a:buFont typeface="Wingdings" panose="05000000000000000000" pitchFamily="2" charset="2"/>
              <a:buChar char="ü"/>
            </a:pPr>
            <a:r>
              <a:rPr lang="en-US" dirty="0">
                <a:solidFill>
                  <a:schemeClr val="accent1">
                    <a:lumMod val="50000"/>
                  </a:schemeClr>
                </a:solidFill>
                <a:latin typeface="+mj-lt"/>
              </a:rPr>
              <a:t>Registered member of the BSA</a:t>
            </a:r>
          </a:p>
          <a:p>
            <a:pPr marL="342900" indent="-342900">
              <a:spcAft>
                <a:spcPts val="600"/>
              </a:spcAft>
              <a:buFont typeface="Wingdings" panose="05000000000000000000" pitchFamily="2" charset="2"/>
              <a:buChar char="ü"/>
            </a:pPr>
            <a:r>
              <a:rPr lang="en-US" dirty="0">
                <a:solidFill>
                  <a:schemeClr val="accent1">
                    <a:lumMod val="50000"/>
                  </a:schemeClr>
                </a:solidFill>
                <a:latin typeface="+mj-lt"/>
              </a:rPr>
              <a:t>All adult leaders must complete the following adult leader trainings: BSA Safe Swim Defense, BSA Safety Afloat, BSA Hazardous Weather, BSA Youth Protection. Please provide copies of certificates upon arrival</a:t>
            </a:r>
          </a:p>
          <a:p>
            <a:pPr marL="342900" indent="-342900">
              <a:spcAft>
                <a:spcPts val="600"/>
              </a:spcAft>
              <a:buFont typeface="Wingdings" panose="05000000000000000000" pitchFamily="2" charset="2"/>
              <a:buChar char="ü"/>
            </a:pPr>
            <a:r>
              <a:rPr lang="en-US" dirty="0">
                <a:solidFill>
                  <a:schemeClr val="accent1">
                    <a:lumMod val="50000"/>
                  </a:schemeClr>
                </a:solidFill>
                <a:latin typeface="+mj-lt"/>
              </a:rPr>
              <a:t>At least one adult leader per crew must have Wilderness First Aid and CPR/AED certifications. Please provide copies of certifications upon arrival</a:t>
            </a:r>
          </a:p>
          <a:p>
            <a:pPr marL="342900" indent="-342900">
              <a:spcAft>
                <a:spcPts val="600"/>
              </a:spcAft>
              <a:buFont typeface="Wingdings" panose="05000000000000000000" pitchFamily="2" charset="2"/>
              <a:buChar char="ü"/>
            </a:pPr>
            <a:endParaRPr lang="en-US" dirty="0">
              <a:solidFill>
                <a:schemeClr val="accent1">
                  <a:lumMod val="50000"/>
                </a:schemeClr>
              </a:solidFill>
              <a:latin typeface="+mj-lt"/>
            </a:endParaRPr>
          </a:p>
          <a:p>
            <a:pPr marL="342900" indent="-342900">
              <a:spcAft>
                <a:spcPts val="600"/>
              </a:spcAft>
              <a:buFont typeface="Wingdings" panose="05000000000000000000" pitchFamily="2" charset="2"/>
              <a:buChar char="ü"/>
            </a:pPr>
            <a:endParaRPr lang="en-US" dirty="0">
              <a:solidFill>
                <a:schemeClr val="accent1">
                  <a:lumMod val="50000"/>
                </a:schemeClr>
              </a:solidFill>
              <a:latin typeface="+mj-lt"/>
            </a:endParaRPr>
          </a:p>
          <a:p>
            <a:pPr marL="342900" indent="-342900">
              <a:spcAft>
                <a:spcPts val="600"/>
              </a:spcAft>
              <a:buFont typeface="Wingdings" panose="05000000000000000000" pitchFamily="2" charset="2"/>
              <a:buChar char="ü"/>
            </a:pPr>
            <a:endParaRPr lang="en-US" dirty="0">
              <a:solidFill>
                <a:schemeClr val="accent1">
                  <a:lumMod val="50000"/>
                </a:schemeClr>
              </a:solidFill>
              <a:latin typeface="+mj-lt"/>
            </a:endParaRPr>
          </a:p>
          <a:p>
            <a:pPr marL="342900" indent="-342900">
              <a:spcAft>
                <a:spcPts val="600"/>
              </a:spcAft>
              <a:buFont typeface="Wingdings" panose="05000000000000000000" pitchFamily="2" charset="2"/>
              <a:buChar char="ü"/>
            </a:pPr>
            <a:endParaRPr lang="en-US" dirty="0">
              <a:solidFill>
                <a:schemeClr val="accent1">
                  <a:lumMod val="50000"/>
                </a:schemeClr>
              </a:solidFill>
              <a:latin typeface="+mj-lt"/>
            </a:endParaRPr>
          </a:p>
          <a:p>
            <a:pPr marL="342900" indent="-342900">
              <a:spcAft>
                <a:spcPts val="600"/>
              </a:spcAft>
              <a:buFont typeface="Wingdings" panose="05000000000000000000" pitchFamily="2" charset="2"/>
              <a:buChar char="ü"/>
            </a:pPr>
            <a:endParaRPr lang="en-US" dirty="0">
              <a:solidFill>
                <a:schemeClr val="accent1">
                  <a:lumMod val="50000"/>
                </a:schemeClr>
              </a:solidFill>
              <a:latin typeface="+mj-lt"/>
            </a:endParaRPr>
          </a:p>
          <a:p>
            <a:pPr marL="342900" indent="-342900">
              <a:spcAft>
                <a:spcPts val="600"/>
              </a:spcAft>
              <a:buFont typeface="Wingdings" panose="05000000000000000000" pitchFamily="2" charset="2"/>
              <a:buChar char="ü"/>
            </a:pPr>
            <a:endParaRPr lang="en-US" dirty="0">
              <a:solidFill>
                <a:schemeClr val="accent1">
                  <a:lumMod val="50000"/>
                </a:schemeClr>
              </a:solidFill>
              <a:latin typeface="+mj-lt"/>
            </a:endParaRPr>
          </a:p>
          <a:p>
            <a:pPr marL="342900" indent="-342900">
              <a:spcAft>
                <a:spcPts val="600"/>
              </a:spcAft>
              <a:buFont typeface="Wingdings" panose="05000000000000000000" pitchFamily="2" charset="2"/>
              <a:buChar char="ü"/>
            </a:pPr>
            <a:r>
              <a:rPr lang="en-US" dirty="0">
                <a:solidFill>
                  <a:schemeClr val="accent1">
                    <a:lumMod val="50000"/>
                  </a:schemeClr>
                </a:solidFill>
                <a:latin typeface="+mj-lt"/>
              </a:rPr>
              <a:t>All participants must pass the BSA Swim Test prior to arrival as a Swimmer, evidenced by the Unit Swim Classification Record.  All participants must complete the Sea Base Swim Review upon arrival.  Non-swimmers will be sent home at their own expense.</a:t>
            </a:r>
          </a:p>
          <a:p>
            <a:pPr marL="342900" indent="-342900">
              <a:spcAft>
                <a:spcPts val="600"/>
              </a:spcAft>
              <a:buFont typeface="Wingdings" panose="05000000000000000000" pitchFamily="2" charset="2"/>
              <a:buChar char="ü"/>
            </a:pPr>
            <a:r>
              <a:rPr lang="en-US" sz="1800" dirty="0">
                <a:solidFill>
                  <a:schemeClr val="accent1">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Medically Approved for Participation, evidenced by the BSA Annual Health and Medical Record &amp; meets Sea Base Risk Advisory Medical Requirements </a:t>
            </a:r>
          </a:p>
          <a:p>
            <a:pPr marL="342900" indent="-342900">
              <a:spcAft>
                <a:spcPts val="600"/>
              </a:spcAft>
              <a:buFont typeface="Wingdings" panose="05000000000000000000" pitchFamily="2" charset="2"/>
              <a:buChar char="ü"/>
            </a:pPr>
            <a:r>
              <a:rPr lang="en-US" dirty="0">
                <a:solidFill>
                  <a:schemeClr val="accent1">
                    <a:lumMod val="50000"/>
                  </a:schemeClr>
                </a:solidFill>
                <a:latin typeface="+mj-lt"/>
              </a:rPr>
              <a:t>Pre-Event Medical Screening Checklist per crew</a:t>
            </a:r>
          </a:p>
          <a:p>
            <a:pPr marL="342900" indent="-342900">
              <a:spcAft>
                <a:spcPts val="600"/>
              </a:spcAft>
              <a:buFont typeface="Wingdings" panose="05000000000000000000" pitchFamily="2" charset="2"/>
              <a:buChar char="ü"/>
            </a:pPr>
            <a:r>
              <a:rPr lang="en-US" sz="1800" dirty="0">
                <a:solidFill>
                  <a:schemeClr val="accent1">
                    <a:lumMod val="50000"/>
                  </a:schemeClr>
                </a:solidFill>
                <a:effectLst/>
                <a:latin typeface="Calibri Light" panose="020F0302020204030204" pitchFamily="34" charset="0"/>
                <a:ea typeface="Calibri" panose="020F0502020204030204" pitchFamily="34" charset="0"/>
                <a:cs typeface="Calibri Light" panose="020F0302020204030204" pitchFamily="34" charset="0"/>
              </a:rPr>
              <a:t>No participant can exceed 295lbs as evidenced by the medical form. No exceptions will be made. Participants exceeding 295lbs will be sent home at their own expense.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987" y="114300"/>
            <a:ext cx="4086225" cy="1447800"/>
          </a:xfrm>
          <a:prstGeom prst="rect">
            <a:avLst/>
          </a:prstGeom>
        </p:spPr>
      </p:pic>
    </p:spTree>
    <p:extLst>
      <p:ext uri="{BB962C8B-B14F-4D97-AF65-F5344CB8AC3E}">
        <p14:creationId xmlns:p14="http://schemas.microsoft.com/office/powerpoint/2010/main" val="2006143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9635" y="175418"/>
            <a:ext cx="5689600" cy="1325563"/>
          </a:xfrm>
        </p:spPr>
        <p:txBody>
          <a:bodyPr>
            <a:noAutofit/>
          </a:bodyPr>
          <a:lstStyle/>
          <a:p>
            <a:r>
              <a:rPr lang="en-US" sz="6000" dirty="0">
                <a:solidFill>
                  <a:schemeClr val="bg1"/>
                </a:solidFill>
                <a:effectLst>
                  <a:outerShdw blurRad="38100" dist="38100" dir="2700000" algn="tl">
                    <a:srgbClr val="000000">
                      <a:alpha val="43137"/>
                    </a:srgbClr>
                  </a:outerShdw>
                </a:effectLst>
                <a:latin typeface="Book Antiqua" panose="02040602050305030304" pitchFamily="18" charset="0"/>
                <a:cs typeface="Angsana New" panose="02020603050405020304" pitchFamily="18" charset="-34"/>
              </a:rPr>
              <a:t>Fishing License </a:t>
            </a:r>
          </a:p>
        </p:txBody>
      </p:sp>
      <p:sp>
        <p:nvSpPr>
          <p:cNvPr id="3" name="Content Placeholder 2"/>
          <p:cNvSpPr>
            <a:spLocks noGrp="1"/>
          </p:cNvSpPr>
          <p:nvPr>
            <p:ph idx="1"/>
          </p:nvPr>
        </p:nvSpPr>
        <p:spPr>
          <a:xfrm>
            <a:off x="348343" y="2119539"/>
            <a:ext cx="6589295" cy="3307849"/>
          </a:xfrm>
          <a:noFill/>
          <a:effectLst/>
        </p:spPr>
        <p:txBody>
          <a:bodyPr>
            <a:normAutofit fontScale="85000" lnSpcReduction="20000"/>
          </a:bodyPr>
          <a:lstStyle/>
          <a:p>
            <a:pPr marL="0" indent="0">
              <a:buNone/>
            </a:pPr>
            <a:r>
              <a:rPr lang="en-US" dirty="0">
                <a:solidFill>
                  <a:schemeClr val="accent5">
                    <a:lumMod val="50000"/>
                  </a:schemeClr>
                </a:solidFill>
                <a:latin typeface="+mj-lt"/>
              </a:rPr>
              <a:t>Out Island Adventure participants 16 years of age and older must purchase a 3-day saltwater fishing license. </a:t>
            </a:r>
          </a:p>
          <a:p>
            <a:pPr marL="0" indent="0">
              <a:buNone/>
            </a:pPr>
            <a:r>
              <a:rPr lang="en-US" dirty="0">
                <a:solidFill>
                  <a:schemeClr val="accent5">
                    <a:lumMod val="50000"/>
                  </a:schemeClr>
                </a:solidFill>
                <a:latin typeface="+mj-lt"/>
              </a:rPr>
              <a:t>Your license must begin on the third day of your adventure and can be purchased at </a:t>
            </a:r>
            <a:r>
              <a:rPr lang="en-US" dirty="0">
                <a:solidFill>
                  <a:schemeClr val="accent5">
                    <a:lumMod val="50000"/>
                  </a:schemeClr>
                </a:solidFill>
                <a:latin typeface="+mj-lt"/>
                <a:hlinkClick r:id="rId2">
                  <a:extLst>
                    <a:ext uri="{A12FA001-AC4F-418D-AE19-62706E023703}">
                      <ahyp:hlinkClr xmlns:ahyp="http://schemas.microsoft.com/office/drawing/2018/hyperlinkcolor" val="tx"/>
                    </a:ext>
                  </a:extLst>
                </a:hlinkClick>
              </a:rPr>
              <a:t>gooutdoorsflorida.com</a:t>
            </a:r>
            <a:r>
              <a:rPr lang="en-US" dirty="0">
                <a:solidFill>
                  <a:schemeClr val="accent5">
                    <a:lumMod val="50000"/>
                  </a:schemeClr>
                </a:solidFill>
                <a:latin typeface="+mj-lt"/>
              </a:rPr>
              <a:t>. </a:t>
            </a:r>
            <a:r>
              <a:rPr lang="en-US" i="1" dirty="0">
                <a:solidFill>
                  <a:schemeClr val="accent5">
                    <a:lumMod val="50000"/>
                  </a:schemeClr>
                </a:solidFill>
                <a:latin typeface="+mj-lt"/>
              </a:rPr>
              <a:t>Sea Base does not sell fishing licenses.</a:t>
            </a:r>
          </a:p>
          <a:p>
            <a:pPr marL="0" indent="0">
              <a:buNone/>
            </a:pPr>
            <a:r>
              <a:rPr lang="en-US" i="1" dirty="0">
                <a:solidFill>
                  <a:schemeClr val="accent5">
                    <a:lumMod val="50000"/>
                  </a:schemeClr>
                </a:solidFill>
                <a:latin typeface="+mj-lt"/>
              </a:rPr>
              <a:t>Spring Crews (February through April, need to purchase a seven-day saltwater license)</a:t>
            </a:r>
          </a:p>
          <a:p>
            <a:pPr marL="0" indent="0">
              <a:buNone/>
            </a:pPr>
            <a:r>
              <a:rPr lang="en-US" dirty="0">
                <a:solidFill>
                  <a:schemeClr val="accent5">
                    <a:lumMod val="50000"/>
                  </a:schemeClr>
                </a:solidFill>
                <a:latin typeface="+mj-lt"/>
              </a:rPr>
              <a:t>Units arriving between August 6 and March 31 can also purchase a lobster tag.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987" y="114300"/>
            <a:ext cx="4086225" cy="1447800"/>
          </a:xfrm>
          <a:prstGeom prst="rect">
            <a:avLst/>
          </a:prstGeom>
        </p:spPr>
      </p:pic>
      <p:sp>
        <p:nvSpPr>
          <p:cNvPr id="5" name="TextBox 4"/>
          <p:cNvSpPr txBox="1"/>
          <p:nvPr/>
        </p:nvSpPr>
        <p:spPr>
          <a:xfrm>
            <a:off x="0" y="5842337"/>
            <a:ext cx="12369809" cy="1015663"/>
          </a:xfrm>
          <a:prstGeom prst="rect">
            <a:avLst/>
          </a:prstGeom>
          <a:noFill/>
        </p:spPr>
        <p:txBody>
          <a:bodyPr wrap="square" rtlCol="0">
            <a:spAutoFit/>
          </a:bodyPr>
          <a:lstStyle/>
          <a:p>
            <a:pPr algn="ctr"/>
            <a:r>
              <a:rPr lang="en-US" sz="2800" b="1" dirty="0">
                <a:solidFill>
                  <a:srgbClr val="FF0000"/>
                </a:solidFill>
                <a:latin typeface="+mj-lt"/>
              </a:rPr>
              <a:t>We do not participate in Lobster Mini Season the last Wednesday/Thursday of July.</a:t>
            </a:r>
          </a:p>
          <a:p>
            <a:endParaRPr lang="en-US" sz="1600" dirty="0"/>
          </a:p>
          <a:p>
            <a:endParaRPr lang="en-US" sz="1600" dirty="0"/>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5479" t="3168" r="1130" b="19806"/>
          <a:stretch/>
        </p:blipFill>
        <p:spPr>
          <a:xfrm>
            <a:off x="8080709" y="1324112"/>
            <a:ext cx="2598822" cy="42832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01643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87631" y="1208736"/>
            <a:ext cx="5893381" cy="4031873"/>
          </a:xfrm>
          <a:prstGeom prst="rect">
            <a:avLst/>
          </a:prstGeom>
          <a:noFill/>
          <a:effectLst/>
        </p:spPr>
        <p:txBody>
          <a:bodyPr wrap="square" rtlCol="0">
            <a:spAutoFit/>
          </a:bodyPr>
          <a:lstStyle/>
          <a:p>
            <a:endParaRPr lang="en-US" sz="3200" b="1" dirty="0">
              <a:solidFill>
                <a:schemeClr val="bg1"/>
              </a:solidFill>
              <a:effectLst>
                <a:outerShdw blurRad="38100" dist="38100" dir="2700000" algn="tl">
                  <a:srgbClr val="000000">
                    <a:alpha val="43137"/>
                  </a:srgbClr>
                </a:outerShdw>
              </a:effectLst>
            </a:endParaRPr>
          </a:p>
          <a:p>
            <a:pPr algn="ctr"/>
            <a:r>
              <a:rPr lang="en-US" sz="2400" b="1" dirty="0">
                <a:solidFill>
                  <a:schemeClr val="accent5">
                    <a:lumMod val="50000"/>
                  </a:schemeClr>
                </a:solidFill>
                <a:latin typeface="+mj-lt"/>
              </a:rPr>
              <a:t>In our wonderful Ship Store you and </a:t>
            </a:r>
          </a:p>
          <a:p>
            <a:pPr algn="ctr"/>
            <a:r>
              <a:rPr lang="en-US" sz="2400" b="1" dirty="0">
                <a:solidFill>
                  <a:schemeClr val="accent5">
                    <a:lumMod val="50000"/>
                  </a:schemeClr>
                </a:solidFill>
                <a:latin typeface="+mj-lt"/>
              </a:rPr>
              <a:t>your crew can find just about anything!</a:t>
            </a:r>
          </a:p>
          <a:p>
            <a:pPr algn="ctr"/>
            <a:r>
              <a:rPr lang="en-US" sz="2400" b="1" dirty="0">
                <a:solidFill>
                  <a:schemeClr val="accent5">
                    <a:lumMod val="50000"/>
                  </a:schemeClr>
                </a:solidFill>
                <a:latin typeface="+mj-lt"/>
              </a:rPr>
              <a:t>Fun T-Shirts, water bottles, hammocks,           key chains, belts and a whole lot more. </a:t>
            </a:r>
          </a:p>
          <a:p>
            <a:endParaRPr lang="en-US" sz="2400" b="1" dirty="0">
              <a:solidFill>
                <a:schemeClr val="accent5">
                  <a:lumMod val="50000"/>
                </a:schemeClr>
              </a:solidFill>
              <a:latin typeface="+mj-lt"/>
            </a:endParaRPr>
          </a:p>
          <a:p>
            <a:pPr algn="ctr"/>
            <a:r>
              <a:rPr lang="en-US" sz="2800" b="1" dirty="0">
                <a:solidFill>
                  <a:schemeClr val="accent5">
                    <a:lumMod val="50000"/>
                  </a:schemeClr>
                </a:solidFill>
                <a:latin typeface="+mj-lt"/>
              </a:rPr>
              <a:t>Can’t Pack it on the airplane? No Problem!</a:t>
            </a:r>
          </a:p>
          <a:p>
            <a:pPr algn="ctr"/>
            <a:r>
              <a:rPr lang="en-US" sz="2400" b="1" dirty="0">
                <a:solidFill>
                  <a:schemeClr val="accent5">
                    <a:lumMod val="50000"/>
                  </a:schemeClr>
                </a:solidFill>
                <a:latin typeface="+mj-lt"/>
              </a:rPr>
              <a:t>We have plenty of sunscreen, bug spray and any other camping necessities you may need.   </a:t>
            </a:r>
            <a:endParaRPr lang="en-US" sz="2400" dirty="0">
              <a:solidFill>
                <a:schemeClr val="accent5">
                  <a:lumMod val="50000"/>
                </a:schemeClr>
              </a:solidFill>
              <a:latin typeface="+mj-l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7" y="88900"/>
            <a:ext cx="4086225" cy="1447800"/>
          </a:xfrm>
          <a:prstGeom prst="rect">
            <a:avLst/>
          </a:prstGeom>
        </p:spPr>
      </p:pic>
      <p:pic>
        <p:nvPicPr>
          <p:cNvPr id="9" name="Picture 8"/>
          <p:cNvPicPr>
            <a:picLocks noChangeAspect="1"/>
          </p:cNvPicPr>
          <p:nvPr/>
        </p:nvPicPr>
        <p:blipFill>
          <a:blip r:embed="rId3"/>
          <a:stretch>
            <a:fillRect/>
          </a:stretch>
        </p:blipFill>
        <p:spPr>
          <a:xfrm>
            <a:off x="6940056" y="1536700"/>
            <a:ext cx="5004454" cy="37452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9"/>
          <p:cNvSpPr txBox="1"/>
          <p:nvPr/>
        </p:nvSpPr>
        <p:spPr>
          <a:xfrm>
            <a:off x="7080495" y="151705"/>
            <a:ext cx="4523874" cy="1384995"/>
          </a:xfrm>
          <a:prstGeom prst="rect">
            <a:avLst/>
          </a:prstGeom>
          <a:noFill/>
          <a:effectLst/>
        </p:spPr>
        <p:txBody>
          <a:bodyPr wrap="square" rtlCol="0">
            <a:spAutoFit/>
          </a:bodyPr>
          <a:lstStyle/>
          <a:p>
            <a:r>
              <a:rPr lang="en-US" sz="6600" dirty="0">
                <a:solidFill>
                  <a:schemeClr val="bg1"/>
                </a:solidFill>
                <a:effectLst>
                  <a:outerShdw blurRad="38100" dist="38100" dir="2700000" algn="tl">
                    <a:srgbClr val="000000">
                      <a:alpha val="43137"/>
                    </a:srgbClr>
                  </a:outerShdw>
                </a:effectLst>
                <a:latin typeface="Book Antiqua" panose="02040602050305030304" pitchFamily="18" charset="0"/>
                <a:cs typeface="Angsana New" panose="02020603050405020304" pitchFamily="18" charset="-34"/>
              </a:rPr>
              <a:t>Ship Store</a:t>
            </a:r>
          </a:p>
          <a:p>
            <a:endParaRPr lang="en-US" dirty="0"/>
          </a:p>
        </p:txBody>
      </p:sp>
      <p:sp>
        <p:nvSpPr>
          <p:cNvPr id="2" name="TextBox 1"/>
          <p:cNvSpPr txBox="1"/>
          <p:nvPr/>
        </p:nvSpPr>
        <p:spPr>
          <a:xfrm>
            <a:off x="1596189" y="5898780"/>
            <a:ext cx="8999621" cy="461665"/>
          </a:xfrm>
          <a:prstGeom prst="rect">
            <a:avLst/>
          </a:prstGeom>
          <a:noFill/>
          <a:effectLst/>
        </p:spPr>
        <p:txBody>
          <a:bodyPr wrap="square" rtlCol="0">
            <a:spAutoFit/>
          </a:bodyPr>
          <a:lstStyle/>
          <a:p>
            <a:pPr algn="ctr"/>
            <a:r>
              <a:rPr lang="en-US" sz="2400" b="1" i="1" dirty="0">
                <a:solidFill>
                  <a:schemeClr val="tx2">
                    <a:lumMod val="75000"/>
                  </a:schemeClr>
                </a:solidFill>
                <a:latin typeface="+mj-lt"/>
              </a:rPr>
              <a:t>Visit the Ship Store website at www.store.bsaseabase.org</a:t>
            </a:r>
          </a:p>
        </p:txBody>
      </p:sp>
    </p:spTree>
    <p:extLst>
      <p:ext uri="{BB962C8B-B14F-4D97-AF65-F5344CB8AC3E}">
        <p14:creationId xmlns:p14="http://schemas.microsoft.com/office/powerpoint/2010/main" val="2353953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48668" y="746551"/>
            <a:ext cx="7999585" cy="830997"/>
          </a:xfrm>
          <a:prstGeom prst="rect">
            <a:avLst/>
          </a:prstGeom>
          <a:noFill/>
          <a:effectLst/>
        </p:spPr>
        <p:txBody>
          <a:bodyPr wrap="square" rtlCol="0">
            <a:spAutoFit/>
          </a:bodyPr>
          <a:lstStyle/>
          <a:p>
            <a:r>
              <a:rPr lang="en-US" sz="4800" dirty="0">
                <a:solidFill>
                  <a:schemeClr val="bg1"/>
                </a:solidFill>
                <a:effectLst>
                  <a:outerShdw blurRad="38100" dist="38100" dir="2700000" algn="tl">
                    <a:srgbClr val="000000">
                      <a:alpha val="43137"/>
                    </a:srgbClr>
                  </a:outerShdw>
                </a:effectLst>
                <a:latin typeface="Book Antiqua" panose="02040602050305030304" pitchFamily="18" charset="0"/>
                <a:cs typeface="Angsana New" panose="02020603050405020304" pitchFamily="18" charset="-34"/>
              </a:rPr>
              <a:t>Frequently Asked Questions</a:t>
            </a:r>
            <a:endParaRPr lang="en-US" sz="4400" dirty="0">
              <a:solidFill>
                <a:schemeClr val="bg1"/>
              </a:solidFill>
              <a:effectLst>
                <a:outerShdw blurRad="38100" dist="38100" dir="2700000" algn="tl">
                  <a:srgbClr val="000000">
                    <a:alpha val="43137"/>
                  </a:srgbClr>
                </a:outerShdw>
              </a:effectLst>
              <a:latin typeface="Book Antiqua" panose="02040602050305030304" pitchFamily="18" charset="0"/>
              <a:cs typeface="Angsana New" panose="02020603050405020304" pitchFamily="18" charset="-34"/>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279733" cy="1162050"/>
          </a:xfrm>
          <a:prstGeom prst="rect">
            <a:avLst/>
          </a:prstGeom>
        </p:spPr>
      </p:pic>
      <p:sp>
        <p:nvSpPr>
          <p:cNvPr id="7" name="TextBox 6"/>
          <p:cNvSpPr txBox="1"/>
          <p:nvPr/>
        </p:nvSpPr>
        <p:spPr>
          <a:xfrm>
            <a:off x="602477" y="2197893"/>
            <a:ext cx="11450492" cy="2800767"/>
          </a:xfrm>
          <a:prstGeom prst="rect">
            <a:avLst/>
          </a:prstGeom>
          <a:noFill/>
          <a:effectLst/>
        </p:spPr>
        <p:txBody>
          <a:bodyPr wrap="square" rtlCol="0">
            <a:spAutoFit/>
          </a:bodyPr>
          <a:lstStyle/>
          <a:p>
            <a:r>
              <a:rPr lang="en-US" sz="2200" b="1" dirty="0">
                <a:solidFill>
                  <a:schemeClr val="accent5">
                    <a:lumMod val="50000"/>
                  </a:schemeClr>
                </a:solidFill>
                <a:latin typeface="+mj-lt"/>
              </a:rPr>
              <a:t>Q: What if I cannot pass the BSA Swim Test prior to arrival? </a:t>
            </a:r>
            <a:r>
              <a:rPr lang="en-US" sz="2200" b="1" i="1" dirty="0">
                <a:solidFill>
                  <a:schemeClr val="accent5">
                    <a:lumMod val="50000"/>
                  </a:schemeClr>
                </a:solidFill>
                <a:latin typeface="+mj-lt"/>
              </a:rPr>
              <a:t>A:</a:t>
            </a:r>
            <a:r>
              <a:rPr lang="en-US" sz="2200" b="1" dirty="0">
                <a:solidFill>
                  <a:schemeClr val="accent5">
                    <a:lumMod val="50000"/>
                  </a:schemeClr>
                </a:solidFill>
                <a:latin typeface="+mj-lt"/>
              </a:rPr>
              <a:t> </a:t>
            </a:r>
            <a:r>
              <a:rPr lang="en-US" sz="2200" b="1" i="1" dirty="0">
                <a:solidFill>
                  <a:schemeClr val="accent5">
                    <a:lumMod val="50000"/>
                  </a:schemeClr>
                </a:solidFill>
                <a:latin typeface="+mj-lt"/>
              </a:rPr>
              <a:t>You will not be permitted to participate or stay at Sea Base.</a:t>
            </a:r>
          </a:p>
          <a:p>
            <a:endParaRPr lang="en-US" sz="2200" b="1" i="1" dirty="0">
              <a:solidFill>
                <a:schemeClr val="accent5">
                  <a:lumMod val="50000"/>
                </a:schemeClr>
              </a:solidFill>
              <a:latin typeface="+mj-lt"/>
            </a:endParaRPr>
          </a:p>
          <a:p>
            <a:r>
              <a:rPr lang="en-US" sz="2200" b="1" dirty="0">
                <a:solidFill>
                  <a:schemeClr val="accent5">
                    <a:lumMod val="50000"/>
                  </a:schemeClr>
                </a:solidFill>
                <a:latin typeface="+mj-lt"/>
              </a:rPr>
              <a:t>Q: What if I cannot complete the Sea Base Swim Review upon arrival? </a:t>
            </a:r>
            <a:r>
              <a:rPr lang="en-US" sz="2200" b="1" i="1" dirty="0">
                <a:solidFill>
                  <a:schemeClr val="accent5">
                    <a:lumMod val="50000"/>
                  </a:schemeClr>
                </a:solidFill>
                <a:latin typeface="+mj-lt"/>
              </a:rPr>
              <a:t>A: You will not be permitted to participate or stay at Sea Base.</a:t>
            </a:r>
            <a:endParaRPr lang="en-US" sz="2200" b="1" dirty="0">
              <a:solidFill>
                <a:schemeClr val="accent5">
                  <a:lumMod val="50000"/>
                </a:schemeClr>
              </a:solidFill>
              <a:latin typeface="+mj-lt"/>
            </a:endParaRPr>
          </a:p>
          <a:p>
            <a:endParaRPr lang="en-US" sz="2200" b="1" dirty="0">
              <a:solidFill>
                <a:schemeClr val="accent5">
                  <a:lumMod val="50000"/>
                </a:schemeClr>
              </a:solidFill>
              <a:latin typeface="+mj-lt"/>
            </a:endParaRPr>
          </a:p>
          <a:p>
            <a:r>
              <a:rPr lang="en-US" sz="2200" b="1" dirty="0">
                <a:solidFill>
                  <a:schemeClr val="accent5">
                    <a:lumMod val="50000"/>
                  </a:schemeClr>
                </a:solidFill>
                <a:latin typeface="+mj-lt"/>
              </a:rPr>
              <a:t>Q: What if I arrive without a signed medical? </a:t>
            </a:r>
            <a:r>
              <a:rPr lang="en-US" sz="2200" b="1" i="1" dirty="0">
                <a:solidFill>
                  <a:schemeClr val="accent5">
                    <a:lumMod val="50000"/>
                  </a:schemeClr>
                </a:solidFill>
                <a:latin typeface="+mj-lt"/>
              </a:rPr>
              <a:t>A: All medical documentation must be taken care of in advance and signed by a physician. You will not be permitted to participate or stay at Sea Base.</a:t>
            </a:r>
          </a:p>
        </p:txBody>
      </p:sp>
    </p:spTree>
    <p:extLst>
      <p:ext uri="{BB962C8B-B14F-4D97-AF65-F5344CB8AC3E}">
        <p14:creationId xmlns:p14="http://schemas.microsoft.com/office/powerpoint/2010/main" val="2254355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915" y="383235"/>
            <a:ext cx="8639879" cy="850899"/>
          </a:xfrm>
          <a:effectLst/>
        </p:spPr>
        <p:txBody>
          <a:bodyPr>
            <a:noAutofit/>
          </a:bodyPr>
          <a:lstStyle/>
          <a:p>
            <a:r>
              <a:rPr lang="en-US" sz="5400" dirty="0">
                <a:solidFill>
                  <a:schemeClr val="bg1"/>
                </a:solidFill>
                <a:effectLst>
                  <a:outerShdw blurRad="38100" dist="38100" dir="2700000" algn="tl">
                    <a:srgbClr val="000000">
                      <a:alpha val="43137"/>
                    </a:srgbClr>
                  </a:outerShdw>
                </a:effectLst>
                <a:latin typeface="Book Antiqua" panose="02040602050305030304" pitchFamily="18" charset="0"/>
                <a:cs typeface="Angsana New" panose="02020603050405020304" pitchFamily="18" charset="-34"/>
              </a:rPr>
              <a:t>Brief History of Sea Base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587" y="139700"/>
            <a:ext cx="3071813" cy="1088381"/>
          </a:xfrm>
          <a:prstGeom prst="rect">
            <a:avLst/>
          </a:prstGeom>
        </p:spPr>
      </p:pic>
      <p:sp>
        <p:nvSpPr>
          <p:cNvPr id="3" name="Rectangle 2"/>
          <p:cNvSpPr/>
          <p:nvPr/>
        </p:nvSpPr>
        <p:spPr>
          <a:xfrm>
            <a:off x="814387" y="1399436"/>
            <a:ext cx="10563225" cy="5081519"/>
          </a:xfrm>
          <a:prstGeom prst="rect">
            <a:avLst/>
          </a:prstGeom>
          <a:effectLst/>
        </p:spPr>
        <p:txBody>
          <a:bodyPr wrap="square">
            <a:spAutoFit/>
          </a:bodyPr>
          <a:lstStyle/>
          <a:p>
            <a:pPr>
              <a:lnSpc>
                <a:spcPct val="150000"/>
              </a:lnSpc>
            </a:pPr>
            <a:r>
              <a:rPr lang="en-US" sz="2000" b="1" dirty="0">
                <a:solidFill>
                  <a:schemeClr val="bg1"/>
                </a:solidFill>
                <a:latin typeface="Helvetica" panose="020B0604020202020204" pitchFamily="34" charset="0"/>
              </a:rPr>
              <a:t>	</a:t>
            </a:r>
            <a:r>
              <a:rPr lang="en-US" dirty="0">
                <a:solidFill>
                  <a:schemeClr val="accent1">
                    <a:lumMod val="50000"/>
                  </a:schemeClr>
                </a:solidFill>
                <a:latin typeface="+mj-lt"/>
              </a:rPr>
              <a:t>The Sea Base began in the early 1970's as a local program in the Florida Keys called the Florida Gateway to High Adventure under the guidance of Sam Wampler, a professional Scouter from the South Florida Council. It offered primarily sailing programs using local marinas and chartered boats sailing to the Bahamas and back. As the idea caught on and grew, it joined the high adventure offerings of the National Council of the BSA along with Philmont Scout Ranch and the Northern Tier High Adventure Base. </a:t>
            </a:r>
          </a:p>
          <a:p>
            <a:pPr>
              <a:lnSpc>
                <a:spcPct val="150000"/>
              </a:lnSpc>
            </a:pPr>
            <a:r>
              <a:rPr lang="en-US" dirty="0">
                <a:solidFill>
                  <a:schemeClr val="accent1">
                    <a:lumMod val="50000"/>
                  </a:schemeClr>
                </a:solidFill>
                <a:latin typeface="+mj-lt"/>
              </a:rPr>
              <a:t>	 In 1979, the Sea Base acquired a permanent facility on Lower </a:t>
            </a:r>
            <a:r>
              <a:rPr lang="en-US" dirty="0" err="1">
                <a:solidFill>
                  <a:schemeClr val="accent1">
                    <a:lumMod val="50000"/>
                  </a:schemeClr>
                </a:solidFill>
                <a:latin typeface="+mj-lt"/>
              </a:rPr>
              <a:t>Matecumbe</a:t>
            </a:r>
            <a:r>
              <a:rPr lang="en-US" dirty="0">
                <a:solidFill>
                  <a:schemeClr val="accent1">
                    <a:lumMod val="50000"/>
                  </a:schemeClr>
                </a:solidFill>
                <a:latin typeface="+mj-lt"/>
              </a:rPr>
              <a:t> Key. It opened for Scouts in 1980 and renamed the Florida National High Adventure Sea Base. As the popularity of this program grew, SCUBA diving was added and in 1984 the BSA received the gift of Big Munson Island from Homer Formby. This undeveloped island offered tremendous program potential as an outpost for primitive camping, Robinson Crusoe style. In 1999, the building of the Brinton Environmental Center began and opened its doors in 2001. Originally starting with the Out Island and Keys Adventure programs, later adding the Florida Fishing Adventure, Order of the Arrow Ocean Adventure, Marine STEM Adventure and </a:t>
            </a:r>
            <a:r>
              <a:rPr lang="en-US">
                <a:solidFill>
                  <a:schemeClr val="accent1">
                    <a:lumMod val="50000"/>
                  </a:schemeClr>
                </a:solidFill>
                <a:latin typeface="+mj-lt"/>
              </a:rPr>
              <a:t>a land-based </a:t>
            </a:r>
            <a:r>
              <a:rPr lang="en-US" dirty="0">
                <a:solidFill>
                  <a:schemeClr val="accent1">
                    <a:lumMod val="50000"/>
                  </a:schemeClr>
                </a:solidFill>
                <a:latin typeface="+mj-lt"/>
              </a:rPr>
              <a:t>coral nursery. </a:t>
            </a:r>
          </a:p>
        </p:txBody>
      </p:sp>
      <p:sp>
        <p:nvSpPr>
          <p:cNvPr id="6" name="Content Placeholder 5"/>
          <p:cNvSpPr>
            <a:spLocks noGrp="1"/>
          </p:cNvSpPr>
          <p:nvPr>
            <p:ph idx="1"/>
          </p:nvPr>
        </p:nvSpPr>
        <p:spPr>
          <a:xfrm>
            <a:off x="292768" y="7761204"/>
            <a:ext cx="10515600" cy="4351338"/>
          </a:xfrm>
        </p:spPr>
        <p:txBody>
          <a:bodyPr/>
          <a:lstStyle/>
          <a:p>
            <a:pPr marL="0" indent="0">
              <a:buNone/>
            </a:pPr>
            <a:endParaRPr lang="en-US" dirty="0"/>
          </a:p>
        </p:txBody>
      </p:sp>
    </p:spTree>
    <p:extLst>
      <p:ext uri="{BB962C8B-B14F-4D97-AF65-F5344CB8AC3E}">
        <p14:creationId xmlns:p14="http://schemas.microsoft.com/office/powerpoint/2010/main" val="646545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swimlikehell.com/originalfloridakeyschart_ebay_ma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88810"/>
          </a:xfrm>
          <a:prstGeom prst="rect">
            <a:avLst/>
          </a:prstGeom>
        </p:spPr>
      </p:pic>
      <p:sp>
        <p:nvSpPr>
          <p:cNvPr id="6" name="TextBox 5"/>
          <p:cNvSpPr txBox="1"/>
          <p:nvPr/>
        </p:nvSpPr>
        <p:spPr>
          <a:xfrm>
            <a:off x="94247" y="1029197"/>
            <a:ext cx="6160168" cy="830997"/>
          </a:xfrm>
          <a:prstGeom prst="rect">
            <a:avLst/>
          </a:prstGeom>
          <a:noFill/>
          <a:effectLst/>
        </p:spPr>
        <p:txBody>
          <a:bodyPr wrap="square" rtlCol="0">
            <a:spAutoFit/>
          </a:bodyPr>
          <a:lstStyle/>
          <a:p>
            <a:pPr algn="ctr"/>
            <a:r>
              <a:rPr lang="en-US" sz="4800" dirty="0">
                <a:solidFill>
                  <a:schemeClr val="bg1"/>
                </a:solidFill>
                <a:effectLst>
                  <a:outerShdw blurRad="38100" dist="38100" dir="2700000" algn="tl">
                    <a:srgbClr val="000000">
                      <a:alpha val="43137"/>
                    </a:srgbClr>
                  </a:outerShdw>
                </a:effectLst>
                <a:latin typeface="Book Antiqua" panose="02040602050305030304" pitchFamily="18" charset="0"/>
                <a:cs typeface="Angsana New" panose="02020603050405020304" pitchFamily="18" charset="-34"/>
              </a:rPr>
              <a:t>The Florida Keys</a:t>
            </a:r>
          </a:p>
        </p:txBody>
      </p:sp>
      <p:sp>
        <p:nvSpPr>
          <p:cNvPr id="7" name="TextBox 6"/>
          <p:cNvSpPr txBox="1"/>
          <p:nvPr/>
        </p:nvSpPr>
        <p:spPr>
          <a:xfrm>
            <a:off x="7451557" y="4443664"/>
            <a:ext cx="3737811" cy="830997"/>
          </a:xfrm>
          <a:prstGeom prst="rect">
            <a:avLst/>
          </a:prstGeom>
          <a:noFill/>
          <a:effectLst/>
        </p:spPr>
        <p:txBody>
          <a:bodyPr wrap="square" rtlCol="0">
            <a:spAutoFit/>
          </a:bodyPr>
          <a:lstStyle/>
          <a:p>
            <a:pPr algn="ctr"/>
            <a:r>
              <a:rPr lang="en-US" sz="2400" b="1" dirty="0">
                <a:solidFill>
                  <a:schemeClr val="accent5">
                    <a:lumMod val="50000"/>
                  </a:schemeClr>
                </a:solidFill>
                <a:latin typeface="Book Antiqua" panose="02040602050305030304" pitchFamily="18" charset="0"/>
              </a:rPr>
              <a:t>Florida Sea Base</a:t>
            </a:r>
          </a:p>
          <a:p>
            <a:pPr algn="ctr"/>
            <a:r>
              <a:rPr lang="en-US" sz="2400" b="1" dirty="0">
                <a:solidFill>
                  <a:schemeClr val="accent5">
                    <a:lumMod val="50000"/>
                  </a:schemeClr>
                </a:solidFill>
                <a:latin typeface="Book Antiqua" panose="02040602050305030304" pitchFamily="18" charset="0"/>
              </a:rPr>
              <a:t>Mile Marker 73.8</a:t>
            </a:r>
          </a:p>
        </p:txBody>
      </p:sp>
      <p:sp>
        <p:nvSpPr>
          <p:cNvPr id="8" name="TextBox 7"/>
          <p:cNvSpPr txBox="1"/>
          <p:nvPr/>
        </p:nvSpPr>
        <p:spPr>
          <a:xfrm>
            <a:off x="559468" y="3720388"/>
            <a:ext cx="5229727" cy="954107"/>
          </a:xfrm>
          <a:prstGeom prst="rect">
            <a:avLst/>
          </a:prstGeom>
          <a:noFill/>
          <a:effectLst/>
        </p:spPr>
        <p:txBody>
          <a:bodyPr wrap="square" rtlCol="0">
            <a:spAutoFit/>
          </a:bodyPr>
          <a:lstStyle/>
          <a:p>
            <a:pPr algn="ctr"/>
            <a:r>
              <a:rPr lang="en-US" sz="2800" b="1" dirty="0">
                <a:solidFill>
                  <a:schemeClr val="accent5">
                    <a:lumMod val="50000"/>
                  </a:schemeClr>
                </a:solidFill>
                <a:latin typeface="Book Antiqua" panose="02040602050305030304" pitchFamily="18" charset="0"/>
              </a:rPr>
              <a:t>Brinton Environmental Center</a:t>
            </a:r>
          </a:p>
          <a:p>
            <a:pPr algn="ctr"/>
            <a:r>
              <a:rPr lang="en-US" sz="2800" b="1" dirty="0">
                <a:solidFill>
                  <a:schemeClr val="accent5">
                    <a:lumMod val="50000"/>
                  </a:schemeClr>
                </a:solidFill>
                <a:latin typeface="Book Antiqua" panose="02040602050305030304" pitchFamily="18" charset="0"/>
              </a:rPr>
              <a:t>Mile Marker 23.8</a:t>
            </a:r>
            <a:endParaRPr lang="en-US" sz="2400" b="1" dirty="0">
              <a:solidFill>
                <a:schemeClr val="accent5">
                  <a:lumMod val="50000"/>
                </a:schemeClr>
              </a:solidFill>
              <a:latin typeface="Book Antiqua" panose="02040602050305030304" pitchFamily="18" charset="0"/>
            </a:endParaRPr>
          </a:p>
        </p:txBody>
      </p:sp>
      <p:cxnSp>
        <p:nvCxnSpPr>
          <p:cNvPr id="10" name="Straight Arrow Connector 9"/>
          <p:cNvCxnSpPr/>
          <p:nvPr/>
        </p:nvCxnSpPr>
        <p:spPr>
          <a:xfrm flipH="1" flipV="1">
            <a:off x="8823158" y="3834063"/>
            <a:ext cx="497305" cy="609601"/>
          </a:xfrm>
          <a:prstGeom prst="straightConnector1">
            <a:avLst/>
          </a:prstGeom>
          <a:ln w="82550">
            <a:gradFill>
              <a:gsLst>
                <a:gs pos="99000">
                  <a:srgbClr val="FF0000"/>
                </a:gs>
                <a:gs pos="23000">
                  <a:srgbClr val="FF0000"/>
                </a:gs>
                <a:gs pos="57000">
                  <a:srgbClr val="FFC000"/>
                </a:gs>
                <a:gs pos="70000">
                  <a:srgbClr val="FFFF00"/>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p:cNvCxnSpPr>
          <p:nvPr/>
        </p:nvCxnSpPr>
        <p:spPr>
          <a:xfrm>
            <a:off x="3304674" y="4674495"/>
            <a:ext cx="527383" cy="631885"/>
          </a:xfrm>
          <a:prstGeom prst="straightConnector1">
            <a:avLst/>
          </a:prstGeom>
          <a:ln w="79375">
            <a:gradFill>
              <a:gsLst>
                <a:gs pos="0">
                  <a:srgbClr val="FFFF00"/>
                </a:gs>
                <a:gs pos="26000">
                  <a:srgbClr val="FFC000"/>
                </a:gs>
                <a:gs pos="83000">
                  <a:srgbClr val="FF0000"/>
                </a:gs>
                <a:gs pos="62000">
                  <a:srgbClr val="FF0000"/>
                </a:gs>
              </a:gsLst>
              <a:lin ang="5400000" scaled="1"/>
            </a:gradFill>
            <a:tailEnd type="triangle"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59468" y="6127619"/>
            <a:ext cx="10959242" cy="584775"/>
          </a:xfrm>
          <a:prstGeom prst="rect">
            <a:avLst/>
          </a:prstGeom>
          <a:noFill/>
          <a:effectLst/>
        </p:spPr>
        <p:txBody>
          <a:bodyPr wrap="square" rtlCol="0">
            <a:spAutoFit/>
          </a:bodyPr>
          <a:lstStyle/>
          <a:p>
            <a:pPr algn="ctr"/>
            <a:r>
              <a:rPr lang="en-US" sz="3200" b="1" i="1" dirty="0">
                <a:solidFill>
                  <a:schemeClr val="tx1">
                    <a:lumMod val="95000"/>
                    <a:lumOff val="5000"/>
                  </a:schemeClr>
                </a:solidFill>
                <a:effectLst/>
                <a:latin typeface="+mj-lt"/>
              </a:rPr>
              <a:t>Your adventure will take place at the Brinton Environmental Center</a:t>
            </a:r>
          </a:p>
        </p:txBody>
      </p:sp>
    </p:spTree>
    <p:extLst>
      <p:ext uri="{BB962C8B-B14F-4D97-AF65-F5344CB8AC3E}">
        <p14:creationId xmlns:p14="http://schemas.microsoft.com/office/powerpoint/2010/main" val="285018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537622" y="1982038"/>
            <a:ext cx="5109211" cy="38319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p:cNvSpPr txBox="1"/>
          <p:nvPr/>
        </p:nvSpPr>
        <p:spPr>
          <a:xfrm>
            <a:off x="502378" y="1982038"/>
            <a:ext cx="6134115" cy="3539430"/>
          </a:xfrm>
          <a:prstGeom prst="rect">
            <a:avLst/>
          </a:prstGeom>
          <a:noFill/>
          <a:effectLst/>
        </p:spPr>
        <p:txBody>
          <a:bodyPr wrap="none" rtlCol="0">
            <a:spAutoFit/>
          </a:bodyPr>
          <a:lstStyle/>
          <a:p>
            <a:pPr marL="285750" indent="-285750">
              <a:buFont typeface="Arial" panose="020B0604020202020204" pitchFamily="34" charset="0"/>
              <a:buChar char="•"/>
            </a:pPr>
            <a:r>
              <a:rPr lang="en-US" sz="2800" dirty="0">
                <a:solidFill>
                  <a:schemeClr val="accent5">
                    <a:lumMod val="50000"/>
                  </a:schemeClr>
                </a:solidFill>
                <a:latin typeface="+mj-lt"/>
              </a:rPr>
              <a:t>Arrival Time is between 1 PM and 3 PM</a:t>
            </a:r>
          </a:p>
          <a:p>
            <a:pPr marL="285750" indent="-285750">
              <a:buFont typeface="Arial" panose="020B0604020202020204" pitchFamily="34" charset="0"/>
              <a:buChar char="•"/>
            </a:pPr>
            <a:r>
              <a:rPr lang="en-US" sz="2800" dirty="0">
                <a:solidFill>
                  <a:schemeClr val="accent5">
                    <a:lumMod val="50000"/>
                  </a:schemeClr>
                </a:solidFill>
                <a:latin typeface="+mj-lt"/>
              </a:rPr>
              <a:t>Check in and review documents</a:t>
            </a:r>
          </a:p>
          <a:p>
            <a:pPr marL="285750" indent="-285750">
              <a:buFont typeface="Arial" panose="020B0604020202020204" pitchFamily="34" charset="0"/>
              <a:buChar char="•"/>
            </a:pPr>
            <a:r>
              <a:rPr lang="en-US" sz="2800" dirty="0">
                <a:solidFill>
                  <a:schemeClr val="accent5">
                    <a:lumMod val="50000"/>
                  </a:schemeClr>
                </a:solidFill>
                <a:latin typeface="+mj-lt"/>
              </a:rPr>
              <a:t>Meet your Out Island Mate</a:t>
            </a:r>
          </a:p>
          <a:p>
            <a:pPr marL="285750" indent="-285750">
              <a:buFont typeface="Arial" panose="020B0604020202020204" pitchFamily="34" charset="0"/>
              <a:buChar char="•"/>
            </a:pPr>
            <a:r>
              <a:rPr lang="en-US" sz="2800" dirty="0">
                <a:solidFill>
                  <a:schemeClr val="accent5">
                    <a:lumMod val="50000"/>
                  </a:schemeClr>
                </a:solidFill>
                <a:latin typeface="+mj-lt"/>
              </a:rPr>
              <a:t>Check into Dorms</a:t>
            </a:r>
          </a:p>
          <a:p>
            <a:pPr marL="285750" indent="-285750">
              <a:buFont typeface="Arial" panose="020B0604020202020204" pitchFamily="34" charset="0"/>
              <a:buChar char="•"/>
            </a:pPr>
            <a:r>
              <a:rPr lang="en-US" sz="2800" dirty="0">
                <a:solidFill>
                  <a:schemeClr val="accent5">
                    <a:lumMod val="50000"/>
                  </a:schemeClr>
                </a:solidFill>
                <a:latin typeface="+mj-lt"/>
              </a:rPr>
              <a:t>Issue Snorkel Gear and Dry Bag </a:t>
            </a:r>
          </a:p>
          <a:p>
            <a:pPr marL="285750" indent="-285750">
              <a:buFont typeface="Arial" panose="020B0604020202020204" pitchFamily="34" charset="0"/>
              <a:buChar char="•"/>
            </a:pPr>
            <a:r>
              <a:rPr lang="en-US" sz="2800" dirty="0">
                <a:solidFill>
                  <a:schemeClr val="accent5">
                    <a:lumMod val="50000"/>
                  </a:schemeClr>
                </a:solidFill>
                <a:latin typeface="+mj-lt"/>
              </a:rPr>
              <a:t>BSA Swim Review </a:t>
            </a:r>
          </a:p>
          <a:p>
            <a:pPr marL="285750" indent="-285750">
              <a:buFont typeface="Arial" panose="020B0604020202020204" pitchFamily="34" charset="0"/>
              <a:buChar char="•"/>
            </a:pPr>
            <a:r>
              <a:rPr lang="en-US" sz="2800" dirty="0">
                <a:solidFill>
                  <a:schemeClr val="accent5">
                    <a:lumMod val="50000"/>
                  </a:schemeClr>
                </a:solidFill>
                <a:latin typeface="+mj-lt"/>
              </a:rPr>
              <a:t>Snorkel Lesson</a:t>
            </a:r>
          </a:p>
          <a:p>
            <a:pPr marL="285750" indent="-285750">
              <a:buFont typeface="Arial" panose="020B0604020202020204" pitchFamily="34" charset="0"/>
              <a:buChar char="•"/>
            </a:pPr>
            <a:r>
              <a:rPr lang="en-US" sz="2800" dirty="0">
                <a:solidFill>
                  <a:schemeClr val="accent5">
                    <a:lumMod val="50000"/>
                  </a:schemeClr>
                </a:solidFill>
                <a:latin typeface="+mj-lt"/>
              </a:rPr>
              <a:t>Opening Shindig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356" y="166688"/>
            <a:ext cx="2887782" cy="1023177"/>
          </a:xfrm>
          <a:prstGeom prst="rect">
            <a:avLst/>
          </a:prstGeom>
        </p:spPr>
      </p:pic>
      <p:sp>
        <p:nvSpPr>
          <p:cNvPr id="9" name="TextBox 8"/>
          <p:cNvSpPr txBox="1"/>
          <p:nvPr/>
        </p:nvSpPr>
        <p:spPr>
          <a:xfrm>
            <a:off x="3548418" y="425670"/>
            <a:ext cx="8256187" cy="1292662"/>
          </a:xfrm>
          <a:prstGeom prst="rect">
            <a:avLst/>
          </a:prstGeom>
          <a:noFill/>
          <a:effectLst/>
        </p:spPr>
        <p:txBody>
          <a:bodyPr wrap="square" rtlCol="0">
            <a:spAutoFit/>
          </a:bodyPr>
          <a:lstStyle/>
          <a:p>
            <a:r>
              <a:rPr lang="en-US" sz="6000" dirty="0">
                <a:solidFill>
                  <a:schemeClr val="bg1"/>
                </a:solidFill>
                <a:effectLst>
                  <a:outerShdw blurRad="38100" dist="38100" dir="2700000" algn="tl">
                    <a:srgbClr val="000000">
                      <a:alpha val="43137"/>
                    </a:srgbClr>
                  </a:outerShdw>
                </a:effectLst>
                <a:latin typeface="Book Antiqua" panose="02040602050305030304" pitchFamily="18" charset="0"/>
                <a:cs typeface="Angsana New" panose="02020603050405020304" pitchFamily="18" charset="-34"/>
              </a:rPr>
              <a:t>Arrival &amp; Registration</a:t>
            </a:r>
          </a:p>
          <a:p>
            <a:endParaRPr lang="en-US" dirty="0"/>
          </a:p>
        </p:txBody>
      </p:sp>
    </p:spTree>
    <p:extLst>
      <p:ext uri="{BB962C8B-B14F-4D97-AF65-F5344CB8AC3E}">
        <p14:creationId xmlns:p14="http://schemas.microsoft.com/office/powerpoint/2010/main" val="544221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56135" y="447690"/>
            <a:ext cx="6639959" cy="1107996"/>
          </a:xfrm>
          <a:prstGeom prst="rect">
            <a:avLst/>
          </a:prstGeom>
          <a:noFill/>
          <a:effectLst/>
        </p:spPr>
        <p:txBody>
          <a:bodyPr wrap="none" rtlCol="0">
            <a:spAutoFit/>
          </a:bodyPr>
          <a:lstStyle/>
          <a:p>
            <a:r>
              <a:rPr lang="en-US" sz="6600" dirty="0">
                <a:solidFill>
                  <a:schemeClr val="bg1"/>
                </a:solidFill>
                <a:effectLst>
                  <a:outerShdw blurRad="38100" dist="38100" dir="2700000" algn="tl">
                    <a:srgbClr val="000000">
                      <a:alpha val="43137"/>
                    </a:srgbClr>
                  </a:outerShdw>
                </a:effectLst>
                <a:latin typeface="Book Antiqua" panose="02040602050305030304" pitchFamily="18" charset="0"/>
                <a:cs typeface="Angsana New" panose="02020603050405020304" pitchFamily="18" charset="-34"/>
              </a:rPr>
              <a:t>Weekly Schedule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088" y="242888"/>
            <a:ext cx="3094038" cy="1096256"/>
          </a:xfrm>
          <a:prstGeom prst="rect">
            <a:avLst/>
          </a:prstGeom>
        </p:spPr>
      </p:pic>
      <p:sp>
        <p:nvSpPr>
          <p:cNvPr id="8" name="TextBox 7"/>
          <p:cNvSpPr txBox="1"/>
          <p:nvPr/>
        </p:nvSpPr>
        <p:spPr>
          <a:xfrm>
            <a:off x="368967" y="2047617"/>
            <a:ext cx="7113683" cy="4093428"/>
          </a:xfrm>
          <a:prstGeom prst="rect">
            <a:avLst/>
          </a:prstGeom>
          <a:noFill/>
          <a:effectLst/>
        </p:spPr>
        <p:txBody>
          <a:bodyPr wrap="square" rtlCol="0">
            <a:spAutoFit/>
          </a:bodyPr>
          <a:lstStyle/>
          <a:p>
            <a:r>
              <a:rPr lang="en-US" sz="2000" b="1" u="sng" dirty="0">
                <a:solidFill>
                  <a:schemeClr val="accent5">
                    <a:lumMod val="50000"/>
                  </a:schemeClr>
                </a:solidFill>
                <a:latin typeface="+mj-lt"/>
              </a:rPr>
              <a:t>Day One</a:t>
            </a:r>
            <a:r>
              <a:rPr lang="en-US" sz="2000" b="1" dirty="0">
                <a:solidFill>
                  <a:schemeClr val="accent5">
                    <a:lumMod val="50000"/>
                  </a:schemeClr>
                </a:solidFill>
                <a:latin typeface="+mj-lt"/>
              </a:rPr>
              <a:t>: Arrival Day: Check in, swim and snorkel review, opening shindig </a:t>
            </a:r>
          </a:p>
          <a:p>
            <a:r>
              <a:rPr lang="en-US" sz="2000" b="1" dirty="0">
                <a:solidFill>
                  <a:schemeClr val="accent5">
                    <a:lumMod val="50000"/>
                  </a:schemeClr>
                </a:solidFill>
                <a:latin typeface="+mj-lt"/>
              </a:rPr>
              <a:t>                  </a:t>
            </a:r>
          </a:p>
          <a:p>
            <a:r>
              <a:rPr lang="en-US" sz="2000" b="1" u="sng" dirty="0">
                <a:solidFill>
                  <a:schemeClr val="accent5">
                    <a:lumMod val="50000"/>
                  </a:schemeClr>
                </a:solidFill>
                <a:latin typeface="+mj-lt"/>
              </a:rPr>
              <a:t>Day Two</a:t>
            </a:r>
            <a:r>
              <a:rPr lang="en-US" sz="2000" b="1" dirty="0">
                <a:solidFill>
                  <a:schemeClr val="accent5">
                    <a:lumMod val="50000"/>
                  </a:schemeClr>
                </a:solidFill>
                <a:latin typeface="+mj-lt"/>
              </a:rPr>
              <a:t>: Transition day: You will spend the morning loading gear, food, and personal items.  After lunch, you will begin the paddle to Big  Munson Island.  </a:t>
            </a:r>
          </a:p>
          <a:p>
            <a:endParaRPr lang="en-US" sz="2000" b="1" dirty="0">
              <a:solidFill>
                <a:schemeClr val="accent5">
                  <a:lumMod val="50000"/>
                </a:schemeClr>
              </a:solidFill>
              <a:latin typeface="+mj-lt"/>
            </a:endParaRPr>
          </a:p>
          <a:p>
            <a:r>
              <a:rPr lang="en-US" sz="2000" b="1" u="sng" dirty="0">
                <a:solidFill>
                  <a:schemeClr val="accent5">
                    <a:lumMod val="50000"/>
                  </a:schemeClr>
                </a:solidFill>
                <a:latin typeface="+mj-lt"/>
              </a:rPr>
              <a:t>Day Three</a:t>
            </a:r>
            <a:r>
              <a:rPr lang="en-US" sz="2000" b="1" dirty="0">
                <a:solidFill>
                  <a:schemeClr val="accent5">
                    <a:lumMod val="50000"/>
                  </a:schemeClr>
                </a:solidFill>
                <a:latin typeface="+mj-lt"/>
              </a:rPr>
              <a:t>: Island Day: You will spend all day exploring the island, shark fishing from docks, kayaking and much more.  </a:t>
            </a:r>
          </a:p>
          <a:p>
            <a:r>
              <a:rPr lang="en-US" sz="2000" b="1" dirty="0">
                <a:solidFill>
                  <a:schemeClr val="accent5">
                    <a:lumMod val="50000"/>
                  </a:schemeClr>
                </a:solidFill>
                <a:latin typeface="+mj-lt"/>
              </a:rPr>
              <a:t>	</a:t>
            </a:r>
          </a:p>
          <a:p>
            <a:r>
              <a:rPr lang="en-US" sz="2000" b="1" u="sng" dirty="0">
                <a:solidFill>
                  <a:schemeClr val="accent5">
                    <a:lumMod val="50000"/>
                  </a:schemeClr>
                </a:solidFill>
                <a:latin typeface="+mj-lt"/>
              </a:rPr>
              <a:t>Day Four</a:t>
            </a:r>
            <a:r>
              <a:rPr lang="en-US" sz="2000" b="1" dirty="0">
                <a:solidFill>
                  <a:schemeClr val="accent5">
                    <a:lumMod val="50000"/>
                  </a:schemeClr>
                </a:solidFill>
                <a:latin typeface="+mj-lt"/>
              </a:rPr>
              <a:t>: Fishing Day: A fishing boat will pick you up after breakfast and you spend all day out on the water. </a:t>
            </a:r>
          </a:p>
          <a:p>
            <a:endParaRPr lang="en-US" sz="2000" b="1" dirty="0">
              <a:solidFill>
                <a:schemeClr val="bg1"/>
              </a:solidFill>
              <a:effectLst>
                <a:outerShdw blurRad="38100" dist="38100" dir="2700000" algn="tl">
                  <a:srgbClr val="000000">
                    <a:alpha val="43137"/>
                  </a:srgbClr>
                </a:outerShdw>
              </a:effectLst>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4494" t="24479" r="7071" b="-2"/>
          <a:stretch/>
        </p:blipFill>
        <p:spPr>
          <a:xfrm>
            <a:off x="7466973" y="1909922"/>
            <a:ext cx="4356060" cy="3917671"/>
          </a:xfrm>
          <a:prstGeom prst="roundRect">
            <a:avLst>
              <a:gd name="adj" fmla="val 16667"/>
            </a:avLst>
          </a:prstGeom>
          <a:ln>
            <a:noFill/>
          </a:ln>
          <a:effectLst>
            <a:outerShdw dist="38100" dir="7800000" algn="tl" rotWithShape="0">
              <a:srgbClr val="000000">
                <a:alpha val="63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00874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45030" y="397793"/>
            <a:ext cx="8409674" cy="1015663"/>
          </a:xfrm>
          <a:prstGeom prst="rect">
            <a:avLst/>
          </a:prstGeom>
          <a:noFill/>
          <a:effectLst/>
        </p:spPr>
        <p:txBody>
          <a:bodyPr wrap="none" rtlCol="0">
            <a:spAutoFit/>
          </a:bodyPr>
          <a:lstStyle/>
          <a:p>
            <a:r>
              <a:rPr lang="en-US" sz="6000" dirty="0">
                <a:solidFill>
                  <a:schemeClr val="bg1"/>
                </a:solidFill>
                <a:effectLst>
                  <a:outerShdw blurRad="38100" dist="38100" dir="2700000" algn="tl">
                    <a:srgbClr val="000000">
                      <a:alpha val="43137"/>
                    </a:srgbClr>
                  </a:outerShdw>
                </a:effectLst>
                <a:latin typeface="Book Antiqua" panose="02040602050305030304" pitchFamily="18" charset="0"/>
                <a:cs typeface="Angsana New" panose="02020603050405020304" pitchFamily="18" charset="-34"/>
              </a:rPr>
              <a:t>Weekly Schedule (cont.)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087" y="242888"/>
            <a:ext cx="2971417" cy="1052810"/>
          </a:xfrm>
          <a:prstGeom prst="rect">
            <a:avLst/>
          </a:prstGeom>
        </p:spPr>
      </p:pic>
      <p:sp>
        <p:nvSpPr>
          <p:cNvPr id="8" name="TextBox 7"/>
          <p:cNvSpPr txBox="1"/>
          <p:nvPr/>
        </p:nvSpPr>
        <p:spPr>
          <a:xfrm>
            <a:off x="426393" y="1796090"/>
            <a:ext cx="11133261" cy="2862322"/>
          </a:xfrm>
          <a:prstGeom prst="rect">
            <a:avLst/>
          </a:prstGeom>
          <a:noFill/>
          <a:effectLst/>
        </p:spPr>
        <p:txBody>
          <a:bodyPr wrap="square" rtlCol="0">
            <a:spAutoFit/>
          </a:bodyPr>
          <a:lstStyle/>
          <a:p>
            <a:r>
              <a:rPr lang="en-US" sz="2000" b="1" u="sng" dirty="0">
                <a:solidFill>
                  <a:schemeClr val="accent5">
                    <a:lumMod val="50000"/>
                  </a:schemeClr>
                </a:solidFill>
                <a:latin typeface="+mj-lt"/>
              </a:rPr>
              <a:t>Day Five</a:t>
            </a:r>
            <a:r>
              <a:rPr lang="en-US" sz="2000" b="1" dirty="0">
                <a:solidFill>
                  <a:schemeClr val="accent5">
                    <a:lumMod val="50000"/>
                  </a:schemeClr>
                </a:solidFill>
                <a:latin typeface="+mj-lt"/>
              </a:rPr>
              <a:t>: Snorkel Day:  A boat will come to Big Munson Island and pick you up for a half day snorkel trip. The other half of the day is spent completing a S.C.E.N.E. project.</a:t>
            </a:r>
          </a:p>
          <a:p>
            <a:endParaRPr lang="en-US" sz="2000" b="1" dirty="0">
              <a:solidFill>
                <a:schemeClr val="accent5">
                  <a:lumMod val="50000"/>
                </a:schemeClr>
              </a:solidFill>
              <a:latin typeface="+mj-lt"/>
            </a:endParaRPr>
          </a:p>
          <a:p>
            <a:r>
              <a:rPr lang="en-US" sz="2000" b="1" u="sng" dirty="0">
                <a:solidFill>
                  <a:schemeClr val="accent5">
                    <a:lumMod val="50000"/>
                  </a:schemeClr>
                </a:solidFill>
                <a:latin typeface="+mj-lt"/>
              </a:rPr>
              <a:t>Day Six</a:t>
            </a:r>
            <a:r>
              <a:rPr lang="en-US" sz="2000" b="1" dirty="0">
                <a:solidFill>
                  <a:schemeClr val="accent5">
                    <a:lumMod val="50000"/>
                  </a:schemeClr>
                </a:solidFill>
                <a:latin typeface="+mj-lt"/>
              </a:rPr>
              <a:t>: Transition Day: After breakfast and camp clean up, you will paddle back to base. That night is your Conch Luau, filled with games and a festive dinner, followed by closing ceremony.  </a:t>
            </a:r>
          </a:p>
          <a:p>
            <a:endParaRPr lang="en-US" sz="2000" b="1" dirty="0">
              <a:solidFill>
                <a:schemeClr val="accent5">
                  <a:lumMod val="50000"/>
                </a:schemeClr>
              </a:solidFill>
              <a:latin typeface="+mj-lt"/>
            </a:endParaRPr>
          </a:p>
          <a:p>
            <a:r>
              <a:rPr lang="en-US" sz="2000" b="1" u="sng" dirty="0">
                <a:solidFill>
                  <a:schemeClr val="accent5">
                    <a:lumMod val="50000"/>
                  </a:schemeClr>
                </a:solidFill>
                <a:latin typeface="+mj-lt"/>
              </a:rPr>
              <a:t>Day Seven</a:t>
            </a:r>
            <a:r>
              <a:rPr lang="en-US" sz="2000" b="1" dirty="0">
                <a:solidFill>
                  <a:schemeClr val="accent5">
                    <a:lumMod val="50000"/>
                  </a:schemeClr>
                </a:solidFill>
                <a:latin typeface="+mj-lt"/>
              </a:rPr>
              <a:t>: Departure. </a:t>
            </a:r>
          </a:p>
          <a:p>
            <a:endParaRPr lang="en-US" sz="2000" b="1" dirty="0">
              <a:solidFill>
                <a:schemeClr val="bg1"/>
              </a:solidFill>
              <a:effectLst>
                <a:outerShdw blurRad="38100" dist="38100" dir="2700000" algn="tl">
                  <a:srgbClr val="000000">
                    <a:alpha val="43137"/>
                  </a:srgbClr>
                </a:outerShdw>
              </a:effectLst>
            </a:endParaRPr>
          </a:p>
          <a:p>
            <a:r>
              <a:rPr lang="en-US" sz="2000" b="1" dirty="0">
                <a:effectLst>
                  <a:outerShdw blurRad="38100" dist="38100" dir="2700000" algn="tl">
                    <a:srgbClr val="000000">
                      <a:alpha val="43137"/>
                    </a:srgbClr>
                  </a:outerShdw>
                </a:effectLst>
              </a:rPr>
              <a:t>                     </a:t>
            </a:r>
          </a:p>
        </p:txBody>
      </p:sp>
      <p:pic>
        <p:nvPicPr>
          <p:cNvPr id="1026" name="Picture 2" descr="https://scontent-lax3-1.xx.fbcdn.net/hphotos-xfa1/v/t1.0-9/420410_592203238265_893904851_n.jpg?oh=5811da9da061ae6b582811eac8be1634&amp;oe=56FFC541"/>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
                    </a14:imgEffect>
                    <a14:imgEffect>
                      <a14:brightnessContrast contrast="20000"/>
                    </a14:imgEffect>
                  </a14:imgLayer>
                </a14:imgProps>
              </a:ext>
              <a:ext uri="{28A0092B-C50C-407E-A947-70E740481C1C}">
                <a14:useLocalDpi xmlns:a14="http://schemas.microsoft.com/office/drawing/2010/main" val="0"/>
              </a:ext>
            </a:extLst>
          </a:blip>
          <a:srcRect l="7597" t="25889" r="8543" b="40427"/>
          <a:stretch/>
        </p:blipFill>
        <p:spPr bwMode="auto">
          <a:xfrm>
            <a:off x="2261936" y="4406818"/>
            <a:ext cx="7668127" cy="2053389"/>
          </a:xfrm>
          <a:prstGeom prst="roundRect">
            <a:avLst>
              <a:gd name="adj" fmla="val 16667"/>
            </a:avLst>
          </a:prstGeom>
          <a:ln>
            <a:noFill/>
          </a:ln>
          <a:effectLst>
            <a:outerShdw dir="7800000" algn="tl" rotWithShape="0">
              <a:srgbClr val="000000">
                <a:alpha val="42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962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73263" y="1408980"/>
            <a:ext cx="6450356" cy="2862322"/>
          </a:xfrm>
          <a:prstGeom prst="rect">
            <a:avLst/>
          </a:prstGeom>
          <a:noFill/>
          <a:effectLst/>
        </p:spPr>
        <p:txBody>
          <a:bodyPr wrap="none" rtlCol="0">
            <a:spAutoFit/>
          </a:bodyPr>
          <a:lstStyle/>
          <a:p>
            <a:pPr algn="ctr"/>
            <a:r>
              <a:rPr lang="en-US" sz="3600" dirty="0">
                <a:solidFill>
                  <a:schemeClr val="accent5">
                    <a:lumMod val="50000"/>
                  </a:schemeClr>
                </a:solidFill>
                <a:latin typeface="+mj-lt"/>
              </a:rPr>
              <a:t>Big Munson Island Castaway Club </a:t>
            </a:r>
          </a:p>
          <a:p>
            <a:pPr algn="ctr"/>
            <a:r>
              <a:rPr lang="en-US" sz="3600" dirty="0">
                <a:solidFill>
                  <a:schemeClr val="accent5">
                    <a:lumMod val="50000"/>
                  </a:schemeClr>
                </a:solidFill>
                <a:latin typeface="+mj-lt"/>
              </a:rPr>
              <a:t>S.C.E.N.E.</a:t>
            </a:r>
          </a:p>
          <a:p>
            <a:pPr algn="ctr"/>
            <a:r>
              <a:rPr lang="en-US" sz="3600" dirty="0">
                <a:solidFill>
                  <a:schemeClr val="accent5">
                    <a:lumMod val="50000"/>
                  </a:schemeClr>
                </a:solidFill>
                <a:latin typeface="+mj-lt"/>
              </a:rPr>
              <a:t>Duty to God </a:t>
            </a:r>
          </a:p>
          <a:p>
            <a:pPr algn="ctr"/>
            <a:r>
              <a:rPr lang="en-US" sz="3600" dirty="0">
                <a:solidFill>
                  <a:schemeClr val="accent5">
                    <a:lumMod val="50000"/>
                  </a:schemeClr>
                </a:solidFill>
                <a:latin typeface="+mj-lt"/>
              </a:rPr>
              <a:t>Kayaking BSA</a:t>
            </a:r>
          </a:p>
          <a:p>
            <a:pPr algn="ctr"/>
            <a:r>
              <a:rPr lang="en-US" sz="3600" dirty="0">
                <a:solidFill>
                  <a:schemeClr val="accent5">
                    <a:lumMod val="50000"/>
                  </a:schemeClr>
                </a:solidFill>
                <a:latin typeface="+mj-lt"/>
              </a:rPr>
              <a:t>Snorkel BSA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588"/>
            <a:ext cx="3224213" cy="1142378"/>
          </a:xfrm>
          <a:prstGeom prst="rect">
            <a:avLst/>
          </a:prstGeom>
        </p:spPr>
      </p:pic>
      <p:sp>
        <p:nvSpPr>
          <p:cNvPr id="6" name="TextBox 5"/>
          <p:cNvSpPr txBox="1"/>
          <p:nvPr/>
        </p:nvSpPr>
        <p:spPr>
          <a:xfrm>
            <a:off x="3756563" y="312009"/>
            <a:ext cx="8579555" cy="1200329"/>
          </a:xfrm>
          <a:prstGeom prst="rect">
            <a:avLst/>
          </a:prstGeom>
          <a:noFill/>
          <a:effectLst/>
        </p:spPr>
        <p:txBody>
          <a:bodyPr wrap="square" rtlCol="0">
            <a:spAutoFit/>
          </a:bodyPr>
          <a:lstStyle/>
          <a:p>
            <a:r>
              <a:rPr lang="en-US" sz="5400" dirty="0">
                <a:solidFill>
                  <a:schemeClr val="bg1"/>
                </a:solidFill>
                <a:effectLst>
                  <a:outerShdw blurRad="38100" dist="38100" dir="2700000" algn="tl">
                    <a:srgbClr val="000000">
                      <a:alpha val="43137"/>
                    </a:srgbClr>
                  </a:outerShdw>
                </a:effectLst>
                <a:latin typeface="Book Antiqua" panose="02040602050305030304" pitchFamily="18" charset="0"/>
                <a:cs typeface="Angsana New" panose="02020603050405020304" pitchFamily="18" charset="-34"/>
              </a:rPr>
              <a:t>Certifications &amp; Awards</a:t>
            </a:r>
          </a:p>
          <a:p>
            <a:endParaRPr lang="en-US" dirty="0"/>
          </a:p>
        </p:txBody>
      </p:sp>
      <p:pic>
        <p:nvPicPr>
          <p:cNvPr id="2" name="Picture 1"/>
          <p:cNvPicPr>
            <a:picLocks noChangeAspect="1"/>
          </p:cNvPicPr>
          <p:nvPr/>
        </p:nvPicPr>
        <p:blipFill rotWithShape="1">
          <a:blip r:embed="rId3"/>
          <a:srcRect l="2102" t="1300" r="-774" b="-1228"/>
          <a:stretch/>
        </p:blipFill>
        <p:spPr>
          <a:xfrm>
            <a:off x="1152687" y="1907713"/>
            <a:ext cx="2900699" cy="2928552"/>
          </a:xfrm>
          <a:prstGeom prst="ellipse">
            <a:avLst/>
          </a:prstGeom>
          <a:ln>
            <a:noFill/>
          </a:ln>
          <a:effectLst>
            <a:softEdge rad="112500"/>
          </a:effectLst>
        </p:spPr>
      </p:pic>
      <p:pic>
        <p:nvPicPr>
          <p:cNvPr id="4" name="Picture 3"/>
          <p:cNvPicPr>
            <a:picLocks noChangeAspect="1"/>
          </p:cNvPicPr>
          <p:nvPr/>
        </p:nvPicPr>
        <p:blipFill rotWithShape="1">
          <a:blip r:embed="rId4"/>
          <a:srcRect l="4015" t="6254" r="2868" b="2469"/>
          <a:stretch/>
        </p:blipFill>
        <p:spPr>
          <a:xfrm>
            <a:off x="6019833" y="4511829"/>
            <a:ext cx="2026508" cy="1902941"/>
          </a:xfrm>
          <a:prstGeom prst="ellipse">
            <a:avLst/>
          </a:prstGeom>
          <a:ln>
            <a:noFill/>
          </a:ln>
          <a:effectLst>
            <a:softEdge rad="112500"/>
          </a:effectLst>
        </p:spPr>
      </p:pic>
      <p:pic>
        <p:nvPicPr>
          <p:cNvPr id="7" name="Picture 6"/>
          <p:cNvPicPr>
            <a:picLocks noChangeAspect="1"/>
          </p:cNvPicPr>
          <p:nvPr/>
        </p:nvPicPr>
        <p:blipFill rotWithShape="1">
          <a:blip r:embed="rId5"/>
          <a:srcRect l="2446" r="-2446"/>
          <a:stretch/>
        </p:blipFill>
        <p:spPr>
          <a:xfrm>
            <a:off x="7864888" y="1830712"/>
            <a:ext cx="3031242" cy="2912370"/>
          </a:xfrm>
          <a:prstGeom prst="ellipse">
            <a:avLst/>
          </a:prstGeom>
          <a:ln>
            <a:noFill/>
          </a:ln>
          <a:effectLst>
            <a:softEdge rad="112500"/>
          </a:effectLst>
        </p:spPr>
      </p:pic>
      <p:pic>
        <p:nvPicPr>
          <p:cNvPr id="8" name="Picture 7"/>
          <p:cNvPicPr>
            <a:picLocks noChangeAspect="1"/>
          </p:cNvPicPr>
          <p:nvPr/>
        </p:nvPicPr>
        <p:blipFill rotWithShape="1">
          <a:blip r:embed="rId6"/>
          <a:srcRect l="8682" t="6864" r="-5041" b="8331"/>
          <a:stretch/>
        </p:blipFill>
        <p:spPr>
          <a:xfrm rot="19452952">
            <a:off x="3161597" y="4459090"/>
            <a:ext cx="2171915" cy="2008420"/>
          </a:xfrm>
          <a:prstGeom prst="ellipse">
            <a:avLst/>
          </a:prstGeom>
          <a:ln>
            <a:noFill/>
          </a:ln>
          <a:effectLst>
            <a:softEdge rad="112500"/>
          </a:effectLst>
        </p:spPr>
      </p:pic>
    </p:spTree>
    <p:extLst>
      <p:ext uri="{BB962C8B-B14F-4D97-AF65-F5344CB8AC3E}">
        <p14:creationId xmlns:p14="http://schemas.microsoft.com/office/powerpoint/2010/main" val="21491190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content-lax3-1.xx.fbcdn.net/hphotos-xfa1/v/t1.0-9/387135_3581991070610_321991340_n.jpg?oh=2a32197cf373b7c5c304512bb36e002b&amp;oe=56FB777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7109" y="1170296"/>
            <a:ext cx="4594027" cy="34455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7616" y="3893057"/>
            <a:ext cx="3664585" cy="27484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587" y="127000"/>
            <a:ext cx="3205163" cy="1135629"/>
          </a:xfrm>
          <a:prstGeom prst="rect">
            <a:avLst/>
          </a:prstGeom>
        </p:spPr>
      </p:pic>
      <p:sp>
        <p:nvSpPr>
          <p:cNvPr id="6" name="TextBox 5"/>
          <p:cNvSpPr txBox="1"/>
          <p:nvPr/>
        </p:nvSpPr>
        <p:spPr>
          <a:xfrm>
            <a:off x="3522132" y="154633"/>
            <a:ext cx="8332983" cy="1015663"/>
          </a:xfrm>
          <a:prstGeom prst="rect">
            <a:avLst/>
          </a:prstGeom>
          <a:noFill/>
          <a:effectLst/>
        </p:spPr>
        <p:txBody>
          <a:bodyPr wrap="square" rtlCol="0">
            <a:spAutoFit/>
          </a:bodyPr>
          <a:lstStyle/>
          <a:p>
            <a:r>
              <a:rPr lang="en-US" sz="6000" dirty="0">
                <a:solidFill>
                  <a:schemeClr val="bg1"/>
                </a:solidFill>
                <a:effectLst>
                  <a:outerShdw blurRad="38100" dist="38100" dir="2700000" algn="tl">
                    <a:srgbClr val="000000">
                      <a:alpha val="43137"/>
                    </a:srgbClr>
                  </a:outerShdw>
                </a:effectLst>
                <a:latin typeface="Book Antiqua" panose="02040602050305030304" pitchFamily="18" charset="0"/>
                <a:cs typeface="Angsana New" panose="02020603050405020304" pitchFamily="18" charset="-34"/>
              </a:rPr>
              <a:t>Campsites on the Island</a:t>
            </a:r>
          </a:p>
        </p:txBody>
      </p:sp>
      <p:sp>
        <p:nvSpPr>
          <p:cNvPr id="11" name="Rectangle 10"/>
          <p:cNvSpPr/>
          <p:nvPr/>
        </p:nvSpPr>
        <p:spPr>
          <a:xfrm>
            <a:off x="656649" y="1296959"/>
            <a:ext cx="5253856" cy="3970318"/>
          </a:xfrm>
          <a:prstGeom prst="rect">
            <a:avLst/>
          </a:prstGeom>
          <a:effectLst/>
        </p:spPr>
        <p:txBody>
          <a:bodyPr wrap="square">
            <a:spAutoFit/>
          </a:bodyPr>
          <a:lstStyle/>
          <a:p>
            <a:pPr marL="342900" indent="-342900">
              <a:buFont typeface="Arial" panose="020B0604020202020204" pitchFamily="34" charset="0"/>
              <a:buChar char="•"/>
            </a:pPr>
            <a:r>
              <a:rPr lang="en-US" sz="2000" dirty="0">
                <a:solidFill>
                  <a:schemeClr val="accent5">
                    <a:lumMod val="50000"/>
                  </a:schemeClr>
                </a:solidFill>
                <a:latin typeface="+mj-lt"/>
              </a:rPr>
              <a:t>Each campsite is fully stocked with a stove, cooking utensils, plates, cutlery, wash bins and even a coffee percolator (no mess kits needed).</a:t>
            </a:r>
          </a:p>
          <a:p>
            <a:pPr marL="342900" indent="-342900">
              <a:buFont typeface="Arial" panose="020B0604020202020204" pitchFamily="34" charset="0"/>
              <a:buChar char="•"/>
            </a:pPr>
            <a:r>
              <a:rPr lang="en-US" sz="2000" dirty="0">
                <a:solidFill>
                  <a:schemeClr val="accent5">
                    <a:lumMod val="50000"/>
                  </a:schemeClr>
                </a:solidFill>
                <a:latin typeface="+mj-lt"/>
              </a:rPr>
              <a:t>Tents, dining fly and picnic table will be set up before you arrive. </a:t>
            </a:r>
          </a:p>
          <a:p>
            <a:pPr marL="342900" indent="-342900">
              <a:buFont typeface="Arial" panose="020B0604020202020204" pitchFamily="34" charset="0"/>
              <a:buChar char="•"/>
            </a:pPr>
            <a:r>
              <a:rPr lang="en-US" sz="2000" dirty="0">
                <a:solidFill>
                  <a:schemeClr val="accent5">
                    <a:lumMod val="50000"/>
                  </a:schemeClr>
                </a:solidFill>
                <a:latin typeface="+mj-lt"/>
              </a:rPr>
              <a:t>Joy soap and bleach is provided for washing dishes. Hand sanitizer is provided. </a:t>
            </a:r>
          </a:p>
          <a:p>
            <a:pPr marL="285750" indent="-285750">
              <a:buFont typeface="Arial" panose="020B0604020202020204" pitchFamily="34" charset="0"/>
              <a:buChar char="•"/>
            </a:pPr>
            <a:endParaRPr lang="en-US" sz="2000" b="1" dirty="0">
              <a:solidFill>
                <a:schemeClr val="bg1"/>
              </a:solidFill>
              <a:effectLst>
                <a:outerShdw blurRad="38100" dist="38100" dir="2700000" algn="tl">
                  <a:srgbClr val="000000">
                    <a:alpha val="43137"/>
                  </a:srgbClr>
                </a:outerShdw>
              </a:effectLst>
            </a:endParaRPr>
          </a:p>
          <a:p>
            <a:pPr marL="285750" indent="-285750">
              <a:buFont typeface="Arial" panose="020B0604020202020204" pitchFamily="34" charset="0"/>
              <a:buChar char="•"/>
            </a:pPr>
            <a:endParaRPr lang="en-US" b="1" dirty="0">
              <a:solidFill>
                <a:schemeClr val="bg1"/>
              </a:solidFill>
              <a:effectLst>
                <a:outerShdw blurRad="38100" dist="38100" dir="2700000" algn="tl">
                  <a:srgbClr val="000000">
                    <a:alpha val="43137"/>
                  </a:srgbClr>
                </a:outerShdw>
              </a:effectLst>
            </a:endParaRPr>
          </a:p>
          <a:p>
            <a:endParaRPr lang="en-US" b="1" dirty="0">
              <a:solidFill>
                <a:schemeClr val="bg1"/>
              </a:solidFill>
              <a:effectLst>
                <a:outerShdw blurRad="38100" dist="38100" dir="2700000" algn="tl">
                  <a:srgbClr val="000000">
                    <a:alpha val="43137"/>
                  </a:srgbClr>
                </a:outerShdw>
              </a:effectLst>
            </a:endParaRPr>
          </a:p>
          <a:p>
            <a:pPr marL="285750" indent="-285750">
              <a:buFont typeface="Wingdings" panose="05000000000000000000" pitchFamily="2" charset="2"/>
              <a:buChar char="§"/>
            </a:pPr>
            <a:endParaRPr lang="en-US" b="1" dirty="0">
              <a:solidFill>
                <a:schemeClr val="bg1"/>
              </a:solidFill>
              <a:effectLst>
                <a:outerShdw blurRad="38100" dist="38100" dir="2700000" algn="tl">
                  <a:srgbClr val="000000">
                    <a:alpha val="43137"/>
                  </a:srgbClr>
                </a:outerShdw>
              </a:effectLst>
            </a:endParaRPr>
          </a:p>
          <a:p>
            <a:endParaRPr lang="en-US" dirty="0"/>
          </a:p>
        </p:txBody>
      </p:sp>
      <p:sp>
        <p:nvSpPr>
          <p:cNvPr id="2" name="TextBox 1">
            <a:extLst>
              <a:ext uri="{FF2B5EF4-FFF2-40B4-BE49-F238E27FC236}">
                <a16:creationId xmlns:a16="http://schemas.microsoft.com/office/drawing/2014/main" id="{1D1DC85B-F94B-453C-A791-966278429815}"/>
              </a:ext>
            </a:extLst>
          </p:cNvPr>
          <p:cNvSpPr txBox="1"/>
          <p:nvPr/>
        </p:nvSpPr>
        <p:spPr>
          <a:xfrm>
            <a:off x="5910506" y="4985149"/>
            <a:ext cx="5261742" cy="1415772"/>
          </a:xfrm>
          <a:prstGeom prst="rect">
            <a:avLst/>
          </a:prstGeom>
          <a:noFill/>
        </p:spPr>
        <p:txBody>
          <a:bodyPr wrap="square" rtlCol="0">
            <a:spAutoFit/>
          </a:bodyPr>
          <a:lstStyle/>
          <a:p>
            <a:r>
              <a:rPr lang="en-US" sz="2800" dirty="0">
                <a:solidFill>
                  <a:schemeClr val="accent5">
                    <a:lumMod val="50000"/>
                  </a:schemeClr>
                </a:solidFill>
                <a:latin typeface="+mj-lt"/>
              </a:rPr>
              <a:t>Bathrooms on Big Munson Island:</a:t>
            </a:r>
            <a:endParaRPr lang="en-US" sz="2000" dirty="0">
              <a:solidFill>
                <a:schemeClr val="accent5">
                  <a:lumMod val="50000"/>
                </a:schemeClr>
              </a:solidFill>
              <a:latin typeface="+mj-lt"/>
            </a:endParaRPr>
          </a:p>
          <a:p>
            <a:r>
              <a:rPr lang="en-US" sz="2000" dirty="0">
                <a:solidFill>
                  <a:schemeClr val="accent5">
                    <a:lumMod val="50000"/>
                  </a:schemeClr>
                </a:solidFill>
                <a:latin typeface="+mj-lt"/>
              </a:rPr>
              <a:t>Composting Toilet Systems (CTS) are located near the camping areas. Toilet paper is provided.  </a:t>
            </a:r>
          </a:p>
          <a:p>
            <a:endParaRPr lang="en-US" dirty="0"/>
          </a:p>
        </p:txBody>
      </p:sp>
    </p:spTree>
    <p:extLst>
      <p:ext uri="{BB962C8B-B14F-4D97-AF65-F5344CB8AC3E}">
        <p14:creationId xmlns:p14="http://schemas.microsoft.com/office/powerpoint/2010/main" val="3395551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6415" y="1586417"/>
            <a:ext cx="10893773" cy="4893647"/>
          </a:xfrm>
          <a:prstGeom prst="rect">
            <a:avLst/>
          </a:prstGeom>
          <a:noFill/>
          <a:effectLst/>
        </p:spPr>
        <p:txBody>
          <a:bodyPr wrap="square" rtlCol="0">
            <a:spAutoFit/>
          </a:bodyPr>
          <a:lstStyle/>
          <a:p>
            <a:r>
              <a:rPr lang="en-US" sz="3200" u="sng" dirty="0">
                <a:solidFill>
                  <a:schemeClr val="accent5">
                    <a:lumMod val="50000"/>
                  </a:schemeClr>
                </a:solidFill>
                <a:latin typeface="+mj-lt"/>
              </a:rPr>
              <a:t>Sea Base Check-In Documents</a:t>
            </a:r>
          </a:p>
          <a:p>
            <a:pPr marL="457200" indent="-457200">
              <a:buFont typeface="Wingdings" panose="05000000000000000000" pitchFamily="2" charset="2"/>
              <a:buChar char="ü"/>
            </a:pPr>
            <a:r>
              <a:rPr lang="en-US" sz="2800" dirty="0">
                <a:solidFill>
                  <a:schemeClr val="accent5">
                    <a:lumMod val="50000"/>
                  </a:schemeClr>
                </a:solidFill>
                <a:latin typeface="+mj-lt"/>
              </a:rPr>
              <a:t>Crew Roster</a:t>
            </a:r>
          </a:p>
          <a:p>
            <a:pPr marL="457200" indent="-457200">
              <a:buFont typeface="Wingdings" panose="05000000000000000000" pitchFamily="2" charset="2"/>
              <a:buChar char="ü"/>
            </a:pPr>
            <a:r>
              <a:rPr lang="en-US" sz="2800" dirty="0">
                <a:solidFill>
                  <a:schemeClr val="accent5">
                    <a:lumMod val="50000"/>
                  </a:schemeClr>
                </a:solidFill>
                <a:latin typeface="+mj-lt"/>
              </a:rPr>
              <a:t>BSA Annual Health and Medical Records </a:t>
            </a:r>
          </a:p>
          <a:p>
            <a:pPr marL="457200" indent="-457200">
              <a:buFont typeface="Wingdings" panose="05000000000000000000" pitchFamily="2" charset="2"/>
              <a:buChar char="ü"/>
            </a:pPr>
            <a:r>
              <a:rPr lang="en-US" sz="2800" dirty="0">
                <a:solidFill>
                  <a:schemeClr val="accent5">
                    <a:lumMod val="50000"/>
                  </a:schemeClr>
                </a:solidFill>
                <a:latin typeface="+mj-lt"/>
              </a:rPr>
              <a:t>Unit Swim Classification Record</a:t>
            </a:r>
          </a:p>
          <a:p>
            <a:pPr marL="457200" indent="-457200">
              <a:buFont typeface="Wingdings" panose="05000000000000000000" pitchFamily="2" charset="2"/>
              <a:buChar char="ü"/>
            </a:pPr>
            <a:r>
              <a:rPr lang="en-US" sz="2800" dirty="0">
                <a:solidFill>
                  <a:schemeClr val="accent5">
                    <a:lumMod val="50000"/>
                  </a:schemeClr>
                </a:solidFill>
                <a:latin typeface="+mj-lt"/>
              </a:rPr>
              <a:t>Adult Leader Training Certificates</a:t>
            </a:r>
          </a:p>
          <a:p>
            <a:pPr marL="457200" indent="-457200">
              <a:buFont typeface="Wingdings" panose="05000000000000000000" pitchFamily="2" charset="2"/>
              <a:buChar char="ü"/>
            </a:pPr>
            <a:r>
              <a:rPr lang="en-US" sz="2800" dirty="0">
                <a:solidFill>
                  <a:schemeClr val="accent5">
                    <a:lumMod val="50000"/>
                  </a:schemeClr>
                </a:solidFill>
                <a:latin typeface="+mj-lt"/>
              </a:rPr>
              <a:t>WFA &amp; CPR/AED Training Certificate(s)</a:t>
            </a:r>
          </a:p>
          <a:p>
            <a:pPr marL="457200" indent="-457200">
              <a:buFont typeface="Wingdings" panose="05000000000000000000" pitchFamily="2" charset="2"/>
              <a:buChar char="ü"/>
            </a:pPr>
            <a:r>
              <a:rPr lang="en-US" sz="2800" dirty="0">
                <a:solidFill>
                  <a:schemeClr val="accent5">
                    <a:lumMod val="50000"/>
                  </a:schemeClr>
                </a:solidFill>
                <a:latin typeface="+mj-lt"/>
              </a:rPr>
              <a:t>Pre-Event Medical Screening Checklist</a:t>
            </a:r>
          </a:p>
          <a:p>
            <a:pPr marL="285750" indent="-285750">
              <a:buFont typeface="Arial" panose="020B0604020202020204" pitchFamily="34" charset="0"/>
              <a:buChar char="•"/>
            </a:pPr>
            <a:endParaRPr lang="en-US" sz="2800" dirty="0">
              <a:solidFill>
                <a:srgbClr val="FF0000"/>
              </a:solidFill>
              <a:effectLst>
                <a:outerShdw blurRad="38100" dist="38100" dir="2700000" algn="tl">
                  <a:srgbClr val="000000">
                    <a:alpha val="43137"/>
                  </a:srgbClr>
                </a:outerShdw>
              </a:effectLst>
            </a:endParaRPr>
          </a:p>
          <a:p>
            <a:pPr algn="ctr"/>
            <a:r>
              <a:rPr lang="en-US" sz="2800" b="1" dirty="0">
                <a:solidFill>
                  <a:srgbClr val="FF0000"/>
                </a:solidFill>
                <a:latin typeface="+mj-lt"/>
              </a:rPr>
              <a:t>All copies of forms should be placed in a folder or notebook and submitted upon arrival during check in.  Please refrain from using plastic sleeves to ensure a timely check in process.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091605" cy="1095394"/>
          </a:xfrm>
          <a:prstGeom prst="rect">
            <a:avLst/>
          </a:prstGeom>
        </p:spPr>
      </p:pic>
      <p:sp>
        <p:nvSpPr>
          <p:cNvPr id="6" name="TextBox 5"/>
          <p:cNvSpPr txBox="1"/>
          <p:nvPr/>
        </p:nvSpPr>
        <p:spPr>
          <a:xfrm>
            <a:off x="3916907" y="293755"/>
            <a:ext cx="7443281" cy="1292662"/>
          </a:xfrm>
          <a:prstGeom prst="rect">
            <a:avLst/>
          </a:prstGeom>
          <a:noFill/>
          <a:effectLst/>
        </p:spPr>
        <p:txBody>
          <a:bodyPr wrap="square" rtlCol="0">
            <a:spAutoFit/>
          </a:bodyPr>
          <a:lstStyle/>
          <a:p>
            <a:r>
              <a:rPr lang="en-US" sz="6000" dirty="0">
                <a:solidFill>
                  <a:schemeClr val="bg1"/>
                </a:solidFill>
                <a:effectLst>
                  <a:outerShdw blurRad="38100" dist="38100" dir="2700000" algn="tl">
                    <a:srgbClr val="000000">
                      <a:alpha val="43137"/>
                    </a:srgbClr>
                  </a:outerShdw>
                </a:effectLst>
                <a:latin typeface="Book Antiqua" panose="02040602050305030304" pitchFamily="18" charset="0"/>
                <a:cs typeface="Angsana New" panose="02020603050405020304" pitchFamily="18" charset="-34"/>
              </a:rPr>
              <a:t>Required Paperwork</a:t>
            </a:r>
          </a:p>
          <a:p>
            <a:endParaRPr lang="en-US" dirty="0"/>
          </a:p>
        </p:txBody>
      </p:sp>
      <p:pic>
        <p:nvPicPr>
          <p:cNvPr id="2" name="Picture 1">
            <a:extLst>
              <a:ext uri="{FF2B5EF4-FFF2-40B4-BE49-F238E27FC236}">
                <a16:creationId xmlns:a16="http://schemas.microsoft.com/office/drawing/2014/main" id="{C033D062-4839-46A2-BB9B-4B8463FC0DC4}"/>
              </a:ext>
            </a:extLst>
          </p:cNvPr>
          <p:cNvPicPr>
            <a:picLocks noChangeAspect="1"/>
          </p:cNvPicPr>
          <p:nvPr/>
        </p:nvPicPr>
        <p:blipFill>
          <a:blip r:embed="rId3"/>
          <a:stretch>
            <a:fillRect/>
          </a:stretch>
        </p:blipFill>
        <p:spPr>
          <a:xfrm>
            <a:off x="7506270" y="1826829"/>
            <a:ext cx="4342146" cy="2946273"/>
          </a:xfrm>
          <a:prstGeom prst="rect">
            <a:avLst/>
          </a:prstGeom>
        </p:spPr>
      </p:pic>
    </p:spTree>
    <p:extLst>
      <p:ext uri="{BB962C8B-B14F-4D97-AF65-F5344CB8AC3E}">
        <p14:creationId xmlns:p14="http://schemas.microsoft.com/office/powerpoint/2010/main" val="12091287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heck_x0020_Status xmlns="1b7d4b7c-1cdd-4ec3-bf79-e108c7dff0af" xsi:nil="true"/>
    <ExpirationDate xmlns="1b7d4b7c-1cdd-4ec3-bf79-e108c7dff0af" xsi:nil="true"/>
    <DateModified xmlns="1b7d4b7c-1cdd-4ec3-bf79-e108c7dff0af" xsi:nil="true"/>
    <Expiration xmlns="1b7d4b7c-1cdd-4ec3-bf79-e108c7dff0af" xsi:nil="true"/>
    <ItemStatus xmlns="1b7d4b7c-1cdd-4ec3-bf79-e108c7dff0af" xsi:nil="true"/>
    <_Flow_SignoffStatus xmlns="1b7d4b7c-1cdd-4ec3-bf79-e108c7dff0af" xsi:nil="true"/>
    <Status xmlns="1b7d4b7c-1cdd-4ec3-bf79-e108c7dff0af" xsi:nil="true"/>
    <TaxCatchAll xmlns="7a6ee362-e025-4c63-baf6-51e42efca58d" xsi:nil="true"/>
    <lcf76f155ced4ddcb4097134ff3c332f xmlns="1b7d4b7c-1cdd-4ec3-bf79-e108c7dff0af">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F4B777FB81571408378D4833CE0845B" ma:contentTypeVersion="30" ma:contentTypeDescription="Create a new document." ma:contentTypeScope="" ma:versionID="1b51058ef3a0e27ab96fcae5d0f6097b">
  <xsd:schema xmlns:xsd="http://www.w3.org/2001/XMLSchema" xmlns:xs="http://www.w3.org/2001/XMLSchema" xmlns:p="http://schemas.microsoft.com/office/2006/metadata/properties" xmlns:ns2="7a6ee362-e025-4c63-baf6-51e42efca58d" xmlns:ns3="1b7d4b7c-1cdd-4ec3-bf79-e108c7dff0af" targetNamespace="http://schemas.microsoft.com/office/2006/metadata/properties" ma:root="true" ma:fieldsID="633febb3cbdf5b8f40219c1dff4e4470" ns2:_="" ns3:_="">
    <xsd:import namespace="7a6ee362-e025-4c63-baf6-51e42efca58d"/>
    <xsd:import namespace="1b7d4b7c-1cdd-4ec3-bf79-e108c7dff0a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AutoKeyPoints" minOccurs="0"/>
                <xsd:element ref="ns3:MediaServiceKeyPoints" minOccurs="0"/>
                <xsd:element ref="ns3:MediaServiceLocation" minOccurs="0"/>
                <xsd:element ref="ns3:DateModified" minOccurs="0"/>
                <xsd:element ref="ns3:ExpirationDate" minOccurs="0"/>
                <xsd:element ref="ns3:_Flow_SignoffStatus" minOccurs="0"/>
                <xsd:element ref="ns3:Check_x0020_Status" minOccurs="0"/>
                <xsd:element ref="ns3:Status" minOccurs="0"/>
                <xsd:element ref="ns3:Expiration" minOccurs="0"/>
                <xsd:element ref="ns3:ItemStatu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6ee362-e025-4c63-baf6-51e42efca58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30" nillable="true" ma:displayName="Taxonomy Catch All Column" ma:hidden="true" ma:list="{d33af460-ccc4-47cc-a757-8a9d95f6eccc}" ma:internalName="TaxCatchAll" ma:showField="CatchAllData" ma:web="7a6ee362-e025-4c63-baf6-51e42efca58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b7d4b7c-1cdd-4ec3-bf79-e108c7dff0a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DateModified" ma:index="20" nillable="true" ma:displayName="Completed" ma:format="DateOnly" ma:internalName="DateModified">
      <xsd:simpleType>
        <xsd:restriction base="dms:DateTime"/>
      </xsd:simpleType>
    </xsd:element>
    <xsd:element name="ExpirationDate" ma:index="21" nillable="true" ma:displayName="Expiration Date" ma:format="DateOnly" ma:internalName="ExpirationDate">
      <xsd:simpleType>
        <xsd:restriction base="dms:DateTime"/>
      </xsd:simpleType>
    </xsd:element>
    <xsd:element name="_Flow_SignoffStatus" ma:index="22" nillable="true" ma:displayName="Sign-off status" ma:internalName="Sign_x002d_off_x0020_status">
      <xsd:simpleType>
        <xsd:restriction base="dms:Text"/>
      </xsd:simpleType>
    </xsd:element>
    <xsd:element name="Check_x0020_Status" ma:index="23" nillable="true" ma:displayName="Check Status" ma:internalName="Check_x0020_Status">
      <xsd:simpleType>
        <xsd:restriction base="dms:Text">
          <xsd:maxLength value="255"/>
        </xsd:restriction>
      </xsd:simpleType>
    </xsd:element>
    <xsd:element name="Status" ma:index="24" nillable="true" ma:displayName="Status" ma:format="Dropdown" ma:internalName="Status">
      <xsd:simpleType>
        <xsd:restriction base="dms:Choice">
          <xsd:enumeration value="Overdue"/>
          <xsd:enumeration value="Complete"/>
          <xsd:enumeration value="Incomplete"/>
        </xsd:restriction>
      </xsd:simpleType>
    </xsd:element>
    <xsd:element name="Expiration" ma:index="25" nillable="true" ma:displayName="Expiration" ma:format="DateOnly" ma:internalName="Expiration">
      <xsd:simpleType>
        <xsd:restriction base="dms:DateTime"/>
      </xsd:simpleType>
    </xsd:element>
    <xsd:element name="ItemStatus" ma:index="26" nillable="true" ma:displayName="Item Status" ma:format="Dropdown" ma:internalName="ItemStatus">
      <xsd:simpleType>
        <xsd:restriction base="dms:Choice">
          <xsd:enumeration value="Overdue"/>
          <xsd:enumeration value="Complete"/>
          <xsd:enumeration value="Incomplete"/>
        </xsd:restriction>
      </xsd:simpleType>
    </xsd:element>
    <xsd:element name="MediaLengthInSeconds" ma:index="27" nillable="true" ma:displayName="Length (seconds)" ma:internalName="MediaLengthInSeconds" ma:readOnly="true">
      <xsd:simpleType>
        <xsd:restriction base="dms:Unknown"/>
      </xsd:simpleType>
    </xsd:element>
    <xsd:element name="lcf76f155ced4ddcb4097134ff3c332f" ma:index="29" nillable="true" ma:taxonomy="true" ma:internalName="lcf76f155ced4ddcb4097134ff3c332f" ma:taxonomyFieldName="MediaServiceImageTags" ma:displayName="Image Tags" ma:readOnly="false" ma:fieldId="{5cf76f15-5ced-4ddc-b409-7134ff3c332f}" ma:taxonomyMulti="true" ma:sspId="879308d4-bde5-4dca-adcb-0162404f8635"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781B84-B185-4B0A-8CAC-B0F89BCC4B1B}">
  <ds:schemaRefs>
    <ds:schemaRef ds:uri="http://schemas.microsoft.com/office/2006/metadata/properties"/>
    <ds:schemaRef ds:uri="http://schemas.microsoft.com/office/infopath/2007/PartnerControls"/>
    <ds:schemaRef ds:uri="1b7d4b7c-1cdd-4ec3-bf79-e108c7dff0af"/>
    <ds:schemaRef ds:uri="7a6ee362-e025-4c63-baf6-51e42efca58d"/>
  </ds:schemaRefs>
</ds:datastoreItem>
</file>

<file path=customXml/itemProps2.xml><?xml version="1.0" encoding="utf-8"?>
<ds:datastoreItem xmlns:ds="http://schemas.openxmlformats.org/officeDocument/2006/customXml" ds:itemID="{E144F231-C17D-4F9B-A388-B3523B30F1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6ee362-e025-4c63-baf6-51e42efca58d"/>
    <ds:schemaRef ds:uri="1b7d4b7c-1cdd-4ec3-bf79-e108c7dff0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95850EC-CAF7-48EF-A4F5-83DC928D29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54135</TotalTime>
  <Words>1139</Words>
  <Application>Microsoft Office PowerPoint</Application>
  <PresentationFormat>Widescreen</PresentationFormat>
  <Paragraphs>97</Paragraphs>
  <Slides>13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Book Antiqua</vt:lpstr>
      <vt:lpstr>Calibri</vt:lpstr>
      <vt:lpstr>Calibri Light</vt:lpstr>
      <vt:lpstr>Helvetica</vt:lpstr>
      <vt:lpstr>Wingdings</vt:lpstr>
      <vt:lpstr>Office Theme</vt:lpstr>
      <vt:lpstr>PowerPoint Presentation</vt:lpstr>
      <vt:lpstr>Brief History of Sea Base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Eligibility Requirements</vt:lpstr>
      <vt:lpstr>Fishing License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Angelo</dc:creator>
  <cp:lastModifiedBy>Andrea Watts</cp:lastModifiedBy>
  <cp:revision>130</cp:revision>
  <dcterms:created xsi:type="dcterms:W3CDTF">2015-11-10T20:28:13Z</dcterms:created>
  <dcterms:modified xsi:type="dcterms:W3CDTF">2022-11-08T19:45:47Z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0x0101009F4B777FB81571408378D4833CE0845B</vt:lpwstr>
  </property>
</Properties>
</file>