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4" r:id="rId6"/>
    <p:sldId id="261" r:id="rId7"/>
    <p:sldId id="266" r:id="rId8"/>
    <p:sldId id="262" r:id="rId9"/>
    <p:sldId id="263" r:id="rId10"/>
    <p:sldId id="270" r:id="rId11"/>
    <p:sldId id="271"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E62CE-7552-4FB5-B265-C9876976BAE6}" v="51" dt="2023-10-05T19:15:21.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store.bsaseabase.org/gear/duffel-bag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tore.bsaseabase.org/gear/duffel-bag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C4DFD-D12D-4474-86A7-D760BF8A60F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09CA9E1-66B3-4605-AA75-28C365176634}">
      <dgm:prSet/>
      <dgm:spPr/>
      <dgm:t>
        <a:bodyPr/>
        <a:lstStyle/>
        <a:p>
          <a:r>
            <a:rPr lang="en-US"/>
            <a:t>How should I pack all my stuff?</a:t>
          </a:r>
        </a:p>
      </dgm:t>
    </dgm:pt>
    <dgm:pt modelId="{E4C357FA-9762-4173-94E9-3F01C3F25813}" type="parTrans" cxnId="{1C64B4E6-3F41-4DE3-9482-E2DBAB7DA71A}">
      <dgm:prSet/>
      <dgm:spPr/>
      <dgm:t>
        <a:bodyPr/>
        <a:lstStyle/>
        <a:p>
          <a:endParaRPr lang="en-US"/>
        </a:p>
      </dgm:t>
    </dgm:pt>
    <dgm:pt modelId="{8C67377E-F061-47C5-9560-5D9C6AFA5B1D}" type="sibTrans" cxnId="{1C64B4E6-3F41-4DE3-9482-E2DBAB7DA71A}">
      <dgm:prSet/>
      <dgm:spPr/>
      <dgm:t>
        <a:bodyPr/>
        <a:lstStyle/>
        <a:p>
          <a:endParaRPr lang="en-US"/>
        </a:p>
      </dgm:t>
    </dgm:pt>
    <dgm:pt modelId="{93FA9ED4-8DEA-4F3D-A835-3BF15832CC20}">
      <dgm:prSet/>
      <dgm:spPr/>
      <dgm:t>
        <a:bodyPr/>
        <a:lstStyle/>
        <a:p>
          <a:r>
            <a:rPr lang="en-US"/>
            <a:t>Sea Base provides mesh bags that are 12” x 12” x 20” for you to transfer your gear into upon arrival. Alternatively, you can choose to source your own bag from the </a:t>
          </a:r>
          <a:r>
            <a:rPr lang="en-US">
              <a:hlinkClick xmlns:r="http://schemas.openxmlformats.org/officeDocument/2006/relationships" r:id="rId1"/>
            </a:rPr>
            <a:t>Ship Store</a:t>
          </a:r>
          <a:r>
            <a:rPr lang="en-US"/>
            <a:t>. Crews have a 3’ x 3’ x 3’ storage locker for items not going on the boat.</a:t>
          </a:r>
        </a:p>
      </dgm:t>
    </dgm:pt>
    <dgm:pt modelId="{B4C7CB6B-3A64-472D-A4AE-F703AC7DB81C}" type="parTrans" cxnId="{01B20AB6-5345-49C5-934B-A570F762E017}">
      <dgm:prSet/>
      <dgm:spPr/>
      <dgm:t>
        <a:bodyPr/>
        <a:lstStyle/>
        <a:p>
          <a:endParaRPr lang="en-US"/>
        </a:p>
      </dgm:t>
    </dgm:pt>
    <dgm:pt modelId="{EAF8861E-1ACB-4B32-B340-DAB77066507D}" type="sibTrans" cxnId="{01B20AB6-5345-49C5-934B-A570F762E017}">
      <dgm:prSet/>
      <dgm:spPr/>
      <dgm:t>
        <a:bodyPr/>
        <a:lstStyle/>
        <a:p>
          <a:endParaRPr lang="en-US"/>
        </a:p>
      </dgm:t>
    </dgm:pt>
    <dgm:pt modelId="{55E276EA-C578-4084-8471-565D523F22A8}">
      <dgm:prSet/>
      <dgm:spPr/>
      <dgm:t>
        <a:bodyPr/>
        <a:lstStyle/>
        <a:p>
          <a:r>
            <a:rPr lang="en-US"/>
            <a:t>What mask and snorkel should I bring?</a:t>
          </a:r>
        </a:p>
      </dgm:t>
    </dgm:pt>
    <dgm:pt modelId="{8DB3BEB9-C9DC-4A9F-A7C9-0FCBCF41F35C}" type="parTrans" cxnId="{8F54762F-47D7-422E-849E-DD141501B905}">
      <dgm:prSet/>
      <dgm:spPr/>
      <dgm:t>
        <a:bodyPr/>
        <a:lstStyle/>
        <a:p>
          <a:endParaRPr lang="en-US"/>
        </a:p>
      </dgm:t>
    </dgm:pt>
    <dgm:pt modelId="{26576C32-05B7-4B3B-9F91-8F292A382829}" type="sibTrans" cxnId="{8F54762F-47D7-422E-849E-DD141501B905}">
      <dgm:prSet/>
      <dgm:spPr/>
      <dgm:t>
        <a:bodyPr/>
        <a:lstStyle/>
        <a:p>
          <a:endParaRPr lang="en-US"/>
        </a:p>
      </dgm:t>
    </dgm:pt>
    <dgm:pt modelId="{92E2E101-A2FD-402C-9F02-E11AC03EC164}">
      <dgm:prSet/>
      <dgm:spPr/>
      <dgm:t>
        <a:bodyPr/>
        <a:lstStyle/>
        <a:p>
          <a:r>
            <a:rPr lang="en-US"/>
            <a:t>You can purchase a mask and snorkel from the Sea Base Ship Store or go to your local dive shop or even Walmart. Anything that you are comfortable in will work. *Full facemasks are NOT permitted*</a:t>
          </a:r>
        </a:p>
      </dgm:t>
    </dgm:pt>
    <dgm:pt modelId="{02DEAB27-E3D4-4F83-9447-C297D1EE6DD4}" type="parTrans" cxnId="{92142502-2EB9-496E-BD41-CCC70E3F9BCC}">
      <dgm:prSet/>
      <dgm:spPr/>
      <dgm:t>
        <a:bodyPr/>
        <a:lstStyle/>
        <a:p>
          <a:endParaRPr lang="en-US"/>
        </a:p>
      </dgm:t>
    </dgm:pt>
    <dgm:pt modelId="{10833334-E95E-4C7B-AB69-26FAEEEF9C29}" type="sibTrans" cxnId="{92142502-2EB9-496E-BD41-CCC70E3F9BCC}">
      <dgm:prSet/>
      <dgm:spPr/>
      <dgm:t>
        <a:bodyPr/>
        <a:lstStyle/>
        <a:p>
          <a:endParaRPr lang="en-US"/>
        </a:p>
      </dgm:t>
    </dgm:pt>
    <dgm:pt modelId="{09C34A7F-0952-4BD4-9FB3-95ED56923C68}">
      <dgm:prSet/>
      <dgm:spPr/>
      <dgm:t>
        <a:bodyPr/>
        <a:lstStyle/>
        <a:p>
          <a:r>
            <a:rPr lang="en-US"/>
            <a:t>Should I bring fishing gear?</a:t>
          </a:r>
        </a:p>
      </dgm:t>
    </dgm:pt>
    <dgm:pt modelId="{C2EC4DB9-398E-43D4-A374-33300653A58F}" type="parTrans" cxnId="{5311D948-A954-4EA2-BF89-C6ACB27A4A9D}">
      <dgm:prSet/>
      <dgm:spPr/>
      <dgm:t>
        <a:bodyPr/>
        <a:lstStyle/>
        <a:p>
          <a:endParaRPr lang="en-US"/>
        </a:p>
      </dgm:t>
    </dgm:pt>
    <dgm:pt modelId="{0DEA20BB-E325-4D6F-B5A8-8C24A3ACB70E}" type="sibTrans" cxnId="{5311D948-A954-4EA2-BF89-C6ACB27A4A9D}">
      <dgm:prSet/>
      <dgm:spPr/>
      <dgm:t>
        <a:bodyPr/>
        <a:lstStyle/>
        <a:p>
          <a:endParaRPr lang="en-US"/>
        </a:p>
      </dgm:t>
    </dgm:pt>
    <dgm:pt modelId="{B4D89089-B175-43D9-BFB2-41EA74F69DD4}">
      <dgm:prSet/>
      <dgm:spPr/>
      <dgm:t>
        <a:bodyPr/>
        <a:lstStyle/>
        <a:p>
          <a:r>
            <a:rPr lang="en-US"/>
            <a:t>Sea Base will provide all fishing gear you will need.</a:t>
          </a:r>
        </a:p>
      </dgm:t>
    </dgm:pt>
    <dgm:pt modelId="{43C1E866-18BB-4BB6-94FD-FED4A3321B0D}" type="parTrans" cxnId="{6143EEAA-2386-4638-A6FB-AC50124CF643}">
      <dgm:prSet/>
      <dgm:spPr/>
      <dgm:t>
        <a:bodyPr/>
        <a:lstStyle/>
        <a:p>
          <a:endParaRPr lang="en-US"/>
        </a:p>
      </dgm:t>
    </dgm:pt>
    <dgm:pt modelId="{17B6F799-E314-445B-A25C-F4D01BC60FC0}" type="sibTrans" cxnId="{6143EEAA-2386-4638-A6FB-AC50124CF643}">
      <dgm:prSet/>
      <dgm:spPr/>
      <dgm:t>
        <a:bodyPr/>
        <a:lstStyle/>
        <a:p>
          <a:endParaRPr lang="en-US"/>
        </a:p>
      </dgm:t>
    </dgm:pt>
    <dgm:pt modelId="{ABCD054B-66F6-46FC-B19A-D8DE968C66BD}">
      <dgm:prSet/>
      <dgm:spPr/>
      <dgm:t>
        <a:bodyPr/>
        <a:lstStyle/>
        <a:p>
          <a:r>
            <a:rPr lang="en-US"/>
            <a:t>Should I bring a water bottle?</a:t>
          </a:r>
        </a:p>
      </dgm:t>
    </dgm:pt>
    <dgm:pt modelId="{519FC4E7-0405-43F7-9DEE-902A5C4045CD}" type="parTrans" cxnId="{F3F089A8-8AA3-461A-AFDD-B850FB53C532}">
      <dgm:prSet/>
      <dgm:spPr/>
      <dgm:t>
        <a:bodyPr/>
        <a:lstStyle/>
        <a:p>
          <a:endParaRPr lang="en-US"/>
        </a:p>
      </dgm:t>
    </dgm:pt>
    <dgm:pt modelId="{FD553B1C-1BA6-48EF-A149-919CB204E11D}" type="sibTrans" cxnId="{F3F089A8-8AA3-461A-AFDD-B850FB53C532}">
      <dgm:prSet/>
      <dgm:spPr/>
      <dgm:t>
        <a:bodyPr/>
        <a:lstStyle/>
        <a:p>
          <a:endParaRPr lang="en-US"/>
        </a:p>
      </dgm:t>
    </dgm:pt>
    <dgm:pt modelId="{B155422F-B8B1-4F11-A76E-6A51E8DEB420}">
      <dgm:prSet/>
      <dgm:spPr/>
      <dgm:t>
        <a:bodyPr/>
        <a:lstStyle/>
        <a:p>
          <a:r>
            <a:rPr lang="en-US"/>
            <a:t>You should bring a Nalgene-style, reusable water bottle. Please do not bring metal water bottles. </a:t>
          </a:r>
        </a:p>
      </dgm:t>
    </dgm:pt>
    <dgm:pt modelId="{A8CF7D8C-B5EB-4F53-835B-913753C78855}" type="parTrans" cxnId="{91FB9114-E510-4B54-B2B4-4416BD39E271}">
      <dgm:prSet/>
      <dgm:spPr/>
      <dgm:t>
        <a:bodyPr/>
        <a:lstStyle/>
        <a:p>
          <a:endParaRPr lang="en-US"/>
        </a:p>
      </dgm:t>
    </dgm:pt>
    <dgm:pt modelId="{847A485D-6B16-48EE-A39F-A16B7322A510}" type="sibTrans" cxnId="{91FB9114-E510-4B54-B2B4-4416BD39E271}">
      <dgm:prSet/>
      <dgm:spPr/>
      <dgm:t>
        <a:bodyPr/>
        <a:lstStyle/>
        <a:p>
          <a:endParaRPr lang="en-US"/>
        </a:p>
      </dgm:t>
    </dgm:pt>
    <dgm:pt modelId="{7D69AD47-FFDC-465A-A3B6-1314A7A8C0FC}">
      <dgm:prSet/>
      <dgm:spPr/>
      <dgm:t>
        <a:bodyPr/>
        <a:lstStyle/>
        <a:p>
          <a:r>
            <a:rPr lang="en-US"/>
            <a:t>What kind of shoes should I bring?</a:t>
          </a:r>
        </a:p>
      </dgm:t>
    </dgm:pt>
    <dgm:pt modelId="{224D1FF1-50D8-4B28-BBAA-A44F779AAEFF}" type="parTrans" cxnId="{7B43B839-839A-41AD-9EBD-AF5209BB5E64}">
      <dgm:prSet/>
      <dgm:spPr/>
      <dgm:t>
        <a:bodyPr/>
        <a:lstStyle/>
        <a:p>
          <a:endParaRPr lang="en-US"/>
        </a:p>
      </dgm:t>
    </dgm:pt>
    <dgm:pt modelId="{9A5F8616-3D47-4E70-ADC7-C254D6E9B72A}" type="sibTrans" cxnId="{7B43B839-839A-41AD-9EBD-AF5209BB5E64}">
      <dgm:prSet/>
      <dgm:spPr/>
      <dgm:t>
        <a:bodyPr/>
        <a:lstStyle/>
        <a:p>
          <a:endParaRPr lang="en-US"/>
        </a:p>
      </dgm:t>
    </dgm:pt>
    <dgm:pt modelId="{81C51DEC-1D2F-47ED-9ED4-699DC48E227C}">
      <dgm:prSet/>
      <dgm:spPr/>
      <dgm:t>
        <a:bodyPr/>
        <a:lstStyle/>
        <a:p>
          <a:r>
            <a:rPr lang="en-US"/>
            <a:t>While aboard the sailboats, most captains do not allow shoes, and you will find that you will not need them as you will be in and out of the water so frequently. Accommodations can be made for individuals with medical conditions that require footwear.</a:t>
          </a:r>
        </a:p>
      </dgm:t>
    </dgm:pt>
    <dgm:pt modelId="{B7FA06CA-3C64-46D4-B1E3-D8D4829F36DB}" type="parTrans" cxnId="{2B6AAB73-DBFA-49D4-B7D1-0AB1FF87C550}">
      <dgm:prSet/>
      <dgm:spPr/>
      <dgm:t>
        <a:bodyPr/>
        <a:lstStyle/>
        <a:p>
          <a:endParaRPr lang="en-US"/>
        </a:p>
      </dgm:t>
    </dgm:pt>
    <dgm:pt modelId="{29FF0F93-1CAF-4695-B2E6-23D0E5304E65}" type="sibTrans" cxnId="{2B6AAB73-DBFA-49D4-B7D1-0AB1FF87C550}">
      <dgm:prSet/>
      <dgm:spPr/>
      <dgm:t>
        <a:bodyPr/>
        <a:lstStyle/>
        <a:p>
          <a:endParaRPr lang="en-US"/>
        </a:p>
      </dgm:t>
    </dgm:pt>
    <dgm:pt modelId="{D5CEECE7-2E06-4BDA-ADBB-06383CC21E06}" type="pres">
      <dgm:prSet presAssocID="{B82C4DFD-D12D-4474-86A7-D760BF8A60FD}" presName="Name0" presStyleCnt="0">
        <dgm:presLayoutVars>
          <dgm:dir/>
          <dgm:animLvl val="lvl"/>
          <dgm:resizeHandles val="exact"/>
        </dgm:presLayoutVars>
      </dgm:prSet>
      <dgm:spPr/>
    </dgm:pt>
    <dgm:pt modelId="{B787C1F5-3476-4896-8FD3-BFDD89081D1E}" type="pres">
      <dgm:prSet presAssocID="{909CA9E1-66B3-4605-AA75-28C365176634}" presName="linNode" presStyleCnt="0"/>
      <dgm:spPr/>
    </dgm:pt>
    <dgm:pt modelId="{A6FDA775-8256-407C-A865-D26588C35EE7}" type="pres">
      <dgm:prSet presAssocID="{909CA9E1-66B3-4605-AA75-28C365176634}" presName="parentText" presStyleLbl="node1" presStyleIdx="0" presStyleCnt="5">
        <dgm:presLayoutVars>
          <dgm:chMax val="1"/>
          <dgm:bulletEnabled val="1"/>
        </dgm:presLayoutVars>
      </dgm:prSet>
      <dgm:spPr/>
    </dgm:pt>
    <dgm:pt modelId="{59C617C1-99CD-406C-9BCA-76BF3EA94C56}" type="pres">
      <dgm:prSet presAssocID="{909CA9E1-66B3-4605-AA75-28C365176634}" presName="descendantText" presStyleLbl="alignAccFollowNode1" presStyleIdx="0" presStyleCnt="5">
        <dgm:presLayoutVars>
          <dgm:bulletEnabled val="1"/>
        </dgm:presLayoutVars>
      </dgm:prSet>
      <dgm:spPr/>
    </dgm:pt>
    <dgm:pt modelId="{D3464AA2-7DA1-45B9-BD5D-C694F63A2342}" type="pres">
      <dgm:prSet presAssocID="{8C67377E-F061-47C5-9560-5D9C6AFA5B1D}" presName="sp" presStyleCnt="0"/>
      <dgm:spPr/>
    </dgm:pt>
    <dgm:pt modelId="{95043937-6CAC-44EF-98B1-595746D7E987}" type="pres">
      <dgm:prSet presAssocID="{55E276EA-C578-4084-8471-565D523F22A8}" presName="linNode" presStyleCnt="0"/>
      <dgm:spPr/>
    </dgm:pt>
    <dgm:pt modelId="{01B68884-1FBB-4F67-825E-60A03DD2BB71}" type="pres">
      <dgm:prSet presAssocID="{55E276EA-C578-4084-8471-565D523F22A8}" presName="parentText" presStyleLbl="node1" presStyleIdx="1" presStyleCnt="5">
        <dgm:presLayoutVars>
          <dgm:chMax val="1"/>
          <dgm:bulletEnabled val="1"/>
        </dgm:presLayoutVars>
      </dgm:prSet>
      <dgm:spPr/>
    </dgm:pt>
    <dgm:pt modelId="{37E9A9C9-6E58-4578-BA77-C5EB2B948942}" type="pres">
      <dgm:prSet presAssocID="{55E276EA-C578-4084-8471-565D523F22A8}" presName="descendantText" presStyleLbl="alignAccFollowNode1" presStyleIdx="1" presStyleCnt="5">
        <dgm:presLayoutVars>
          <dgm:bulletEnabled val="1"/>
        </dgm:presLayoutVars>
      </dgm:prSet>
      <dgm:spPr/>
    </dgm:pt>
    <dgm:pt modelId="{229C32DD-407D-4BE4-AAAD-791637B908DF}" type="pres">
      <dgm:prSet presAssocID="{26576C32-05B7-4B3B-9F91-8F292A382829}" presName="sp" presStyleCnt="0"/>
      <dgm:spPr/>
    </dgm:pt>
    <dgm:pt modelId="{0BC26642-4CE4-4F8E-9DCD-05155F8A39B6}" type="pres">
      <dgm:prSet presAssocID="{09C34A7F-0952-4BD4-9FB3-95ED56923C68}" presName="linNode" presStyleCnt="0"/>
      <dgm:spPr/>
    </dgm:pt>
    <dgm:pt modelId="{03C3031C-36AD-4671-AF5B-8C9A85BD2309}" type="pres">
      <dgm:prSet presAssocID="{09C34A7F-0952-4BD4-9FB3-95ED56923C68}" presName="parentText" presStyleLbl="node1" presStyleIdx="2" presStyleCnt="5">
        <dgm:presLayoutVars>
          <dgm:chMax val="1"/>
          <dgm:bulletEnabled val="1"/>
        </dgm:presLayoutVars>
      </dgm:prSet>
      <dgm:spPr/>
    </dgm:pt>
    <dgm:pt modelId="{EB7775AE-2C16-4DA8-8F26-3DC95FC1E134}" type="pres">
      <dgm:prSet presAssocID="{09C34A7F-0952-4BD4-9FB3-95ED56923C68}" presName="descendantText" presStyleLbl="alignAccFollowNode1" presStyleIdx="2" presStyleCnt="5">
        <dgm:presLayoutVars>
          <dgm:bulletEnabled val="1"/>
        </dgm:presLayoutVars>
      </dgm:prSet>
      <dgm:spPr/>
    </dgm:pt>
    <dgm:pt modelId="{ED36B2FE-60D0-4A27-BA08-E2CDAE123CC6}" type="pres">
      <dgm:prSet presAssocID="{0DEA20BB-E325-4D6F-B5A8-8C24A3ACB70E}" presName="sp" presStyleCnt="0"/>
      <dgm:spPr/>
    </dgm:pt>
    <dgm:pt modelId="{10D86148-0B78-4F76-84A0-9F9AC5D50166}" type="pres">
      <dgm:prSet presAssocID="{ABCD054B-66F6-46FC-B19A-D8DE968C66BD}" presName="linNode" presStyleCnt="0"/>
      <dgm:spPr/>
    </dgm:pt>
    <dgm:pt modelId="{71C8FA71-3806-416B-A5EB-491AF82CB863}" type="pres">
      <dgm:prSet presAssocID="{ABCD054B-66F6-46FC-B19A-D8DE968C66BD}" presName="parentText" presStyleLbl="node1" presStyleIdx="3" presStyleCnt="5">
        <dgm:presLayoutVars>
          <dgm:chMax val="1"/>
          <dgm:bulletEnabled val="1"/>
        </dgm:presLayoutVars>
      </dgm:prSet>
      <dgm:spPr/>
    </dgm:pt>
    <dgm:pt modelId="{CCC5F01A-DD55-43C3-A056-2699F024F627}" type="pres">
      <dgm:prSet presAssocID="{ABCD054B-66F6-46FC-B19A-D8DE968C66BD}" presName="descendantText" presStyleLbl="alignAccFollowNode1" presStyleIdx="3" presStyleCnt="5">
        <dgm:presLayoutVars>
          <dgm:bulletEnabled val="1"/>
        </dgm:presLayoutVars>
      </dgm:prSet>
      <dgm:spPr/>
    </dgm:pt>
    <dgm:pt modelId="{D2EC879B-E145-4C3F-8628-C0FB124172DB}" type="pres">
      <dgm:prSet presAssocID="{FD553B1C-1BA6-48EF-A149-919CB204E11D}" presName="sp" presStyleCnt="0"/>
      <dgm:spPr/>
    </dgm:pt>
    <dgm:pt modelId="{75F9157A-A171-4A52-896F-00A6CCFE09C9}" type="pres">
      <dgm:prSet presAssocID="{7D69AD47-FFDC-465A-A3B6-1314A7A8C0FC}" presName="linNode" presStyleCnt="0"/>
      <dgm:spPr/>
    </dgm:pt>
    <dgm:pt modelId="{ACC85873-21C6-4E05-B28C-50897E49B776}" type="pres">
      <dgm:prSet presAssocID="{7D69AD47-FFDC-465A-A3B6-1314A7A8C0FC}" presName="parentText" presStyleLbl="node1" presStyleIdx="4" presStyleCnt="5">
        <dgm:presLayoutVars>
          <dgm:chMax val="1"/>
          <dgm:bulletEnabled val="1"/>
        </dgm:presLayoutVars>
      </dgm:prSet>
      <dgm:spPr/>
    </dgm:pt>
    <dgm:pt modelId="{F0E58D7C-A4FE-416E-BC34-B6FEB2CE5938}" type="pres">
      <dgm:prSet presAssocID="{7D69AD47-FFDC-465A-A3B6-1314A7A8C0FC}" presName="descendantText" presStyleLbl="alignAccFollowNode1" presStyleIdx="4" presStyleCnt="5">
        <dgm:presLayoutVars>
          <dgm:bulletEnabled val="1"/>
        </dgm:presLayoutVars>
      </dgm:prSet>
      <dgm:spPr/>
    </dgm:pt>
  </dgm:ptLst>
  <dgm:cxnLst>
    <dgm:cxn modelId="{92142502-2EB9-496E-BD41-CCC70E3F9BCC}" srcId="{55E276EA-C578-4084-8471-565D523F22A8}" destId="{92E2E101-A2FD-402C-9F02-E11AC03EC164}" srcOrd="0" destOrd="0" parTransId="{02DEAB27-E3D4-4F83-9447-C297D1EE6DD4}" sibTransId="{10833334-E95E-4C7B-AB69-26FAEEEF9C29}"/>
    <dgm:cxn modelId="{B98CB703-8F56-4350-BEC3-3C5EECAB70A6}" type="presOf" srcId="{B4D89089-B175-43D9-BFB2-41EA74F69DD4}" destId="{EB7775AE-2C16-4DA8-8F26-3DC95FC1E134}" srcOrd="0" destOrd="0" presId="urn:microsoft.com/office/officeart/2005/8/layout/vList5"/>
    <dgm:cxn modelId="{97B5C406-146F-4D92-97EC-8850647FE97A}" type="presOf" srcId="{81C51DEC-1D2F-47ED-9ED4-699DC48E227C}" destId="{F0E58D7C-A4FE-416E-BC34-B6FEB2CE5938}" srcOrd="0" destOrd="0" presId="urn:microsoft.com/office/officeart/2005/8/layout/vList5"/>
    <dgm:cxn modelId="{91FB9114-E510-4B54-B2B4-4416BD39E271}" srcId="{ABCD054B-66F6-46FC-B19A-D8DE968C66BD}" destId="{B155422F-B8B1-4F11-A76E-6A51E8DEB420}" srcOrd="0" destOrd="0" parTransId="{A8CF7D8C-B5EB-4F53-835B-913753C78855}" sibTransId="{847A485D-6B16-48EE-A39F-A16B7322A510}"/>
    <dgm:cxn modelId="{8F54762F-47D7-422E-849E-DD141501B905}" srcId="{B82C4DFD-D12D-4474-86A7-D760BF8A60FD}" destId="{55E276EA-C578-4084-8471-565D523F22A8}" srcOrd="1" destOrd="0" parTransId="{8DB3BEB9-C9DC-4A9F-A7C9-0FCBCF41F35C}" sibTransId="{26576C32-05B7-4B3B-9F91-8F292A382829}"/>
    <dgm:cxn modelId="{7B43B839-839A-41AD-9EBD-AF5209BB5E64}" srcId="{B82C4DFD-D12D-4474-86A7-D760BF8A60FD}" destId="{7D69AD47-FFDC-465A-A3B6-1314A7A8C0FC}" srcOrd="4" destOrd="0" parTransId="{224D1FF1-50D8-4B28-BBAA-A44F779AAEFF}" sibTransId="{9A5F8616-3D47-4E70-ADC7-C254D6E9B72A}"/>
    <dgm:cxn modelId="{F367F940-D944-4D62-B461-7283301548FA}" type="presOf" srcId="{55E276EA-C578-4084-8471-565D523F22A8}" destId="{01B68884-1FBB-4F67-825E-60A03DD2BB71}" srcOrd="0" destOrd="0" presId="urn:microsoft.com/office/officeart/2005/8/layout/vList5"/>
    <dgm:cxn modelId="{5311D948-A954-4EA2-BF89-C6ACB27A4A9D}" srcId="{B82C4DFD-D12D-4474-86A7-D760BF8A60FD}" destId="{09C34A7F-0952-4BD4-9FB3-95ED56923C68}" srcOrd="2" destOrd="0" parTransId="{C2EC4DB9-398E-43D4-A374-33300653A58F}" sibTransId="{0DEA20BB-E325-4D6F-B5A8-8C24A3ACB70E}"/>
    <dgm:cxn modelId="{C7CBB14F-6129-4F3F-B914-317C662E3EF4}" type="presOf" srcId="{B82C4DFD-D12D-4474-86A7-D760BF8A60FD}" destId="{D5CEECE7-2E06-4BDA-ADBB-06383CC21E06}" srcOrd="0" destOrd="0" presId="urn:microsoft.com/office/officeart/2005/8/layout/vList5"/>
    <dgm:cxn modelId="{2B6AAB73-DBFA-49D4-B7D1-0AB1FF87C550}" srcId="{7D69AD47-FFDC-465A-A3B6-1314A7A8C0FC}" destId="{81C51DEC-1D2F-47ED-9ED4-699DC48E227C}" srcOrd="0" destOrd="0" parTransId="{B7FA06CA-3C64-46D4-B1E3-D8D4829F36DB}" sibTransId="{29FF0F93-1CAF-4695-B2E6-23D0E5304E65}"/>
    <dgm:cxn modelId="{8B9B5157-15A9-4DFB-8123-A54DD7CD7075}" type="presOf" srcId="{92E2E101-A2FD-402C-9F02-E11AC03EC164}" destId="{37E9A9C9-6E58-4578-BA77-C5EB2B948942}" srcOrd="0" destOrd="0" presId="urn:microsoft.com/office/officeart/2005/8/layout/vList5"/>
    <dgm:cxn modelId="{E0E63479-FFB0-43EE-A2C8-5974F98B14B4}" type="presOf" srcId="{93FA9ED4-8DEA-4F3D-A835-3BF15832CC20}" destId="{59C617C1-99CD-406C-9BCA-76BF3EA94C56}" srcOrd="0" destOrd="0" presId="urn:microsoft.com/office/officeart/2005/8/layout/vList5"/>
    <dgm:cxn modelId="{94947A7C-5567-4494-BE03-2722102CF037}" type="presOf" srcId="{7D69AD47-FFDC-465A-A3B6-1314A7A8C0FC}" destId="{ACC85873-21C6-4E05-B28C-50897E49B776}" srcOrd="0" destOrd="0" presId="urn:microsoft.com/office/officeart/2005/8/layout/vList5"/>
    <dgm:cxn modelId="{1F96BE85-D5E9-4EB6-8BBB-0B4DF3AF27F2}" type="presOf" srcId="{09C34A7F-0952-4BD4-9FB3-95ED56923C68}" destId="{03C3031C-36AD-4671-AF5B-8C9A85BD2309}" srcOrd="0" destOrd="0" presId="urn:microsoft.com/office/officeart/2005/8/layout/vList5"/>
    <dgm:cxn modelId="{2891458B-2F1C-4698-BE1E-856EAF0412F6}" type="presOf" srcId="{ABCD054B-66F6-46FC-B19A-D8DE968C66BD}" destId="{71C8FA71-3806-416B-A5EB-491AF82CB863}" srcOrd="0" destOrd="0" presId="urn:microsoft.com/office/officeart/2005/8/layout/vList5"/>
    <dgm:cxn modelId="{F3F089A8-8AA3-461A-AFDD-B850FB53C532}" srcId="{B82C4DFD-D12D-4474-86A7-D760BF8A60FD}" destId="{ABCD054B-66F6-46FC-B19A-D8DE968C66BD}" srcOrd="3" destOrd="0" parTransId="{519FC4E7-0405-43F7-9DEE-902A5C4045CD}" sibTransId="{FD553B1C-1BA6-48EF-A149-919CB204E11D}"/>
    <dgm:cxn modelId="{6143EEAA-2386-4638-A6FB-AC50124CF643}" srcId="{09C34A7F-0952-4BD4-9FB3-95ED56923C68}" destId="{B4D89089-B175-43D9-BFB2-41EA74F69DD4}" srcOrd="0" destOrd="0" parTransId="{43C1E866-18BB-4BB6-94FD-FED4A3321B0D}" sibTransId="{17B6F799-E314-445B-A25C-F4D01BC60FC0}"/>
    <dgm:cxn modelId="{01B20AB6-5345-49C5-934B-A570F762E017}" srcId="{909CA9E1-66B3-4605-AA75-28C365176634}" destId="{93FA9ED4-8DEA-4F3D-A835-3BF15832CC20}" srcOrd="0" destOrd="0" parTransId="{B4C7CB6B-3A64-472D-A4AE-F703AC7DB81C}" sibTransId="{EAF8861E-1ACB-4B32-B340-DAB77066507D}"/>
    <dgm:cxn modelId="{E57EE1C2-1DBD-4B85-8F09-E88817C86CE5}" type="presOf" srcId="{909CA9E1-66B3-4605-AA75-28C365176634}" destId="{A6FDA775-8256-407C-A865-D26588C35EE7}" srcOrd="0" destOrd="0" presId="urn:microsoft.com/office/officeart/2005/8/layout/vList5"/>
    <dgm:cxn modelId="{1C64B4E6-3F41-4DE3-9482-E2DBAB7DA71A}" srcId="{B82C4DFD-D12D-4474-86A7-D760BF8A60FD}" destId="{909CA9E1-66B3-4605-AA75-28C365176634}" srcOrd="0" destOrd="0" parTransId="{E4C357FA-9762-4173-94E9-3F01C3F25813}" sibTransId="{8C67377E-F061-47C5-9560-5D9C6AFA5B1D}"/>
    <dgm:cxn modelId="{FB561FF0-36FF-4745-8E5F-19E4304E0A30}" type="presOf" srcId="{B155422F-B8B1-4F11-A76E-6A51E8DEB420}" destId="{CCC5F01A-DD55-43C3-A056-2699F024F627}" srcOrd="0" destOrd="0" presId="urn:microsoft.com/office/officeart/2005/8/layout/vList5"/>
    <dgm:cxn modelId="{5105179B-6B66-4F0C-8E64-6EC088F86DD5}" type="presParOf" srcId="{D5CEECE7-2E06-4BDA-ADBB-06383CC21E06}" destId="{B787C1F5-3476-4896-8FD3-BFDD89081D1E}" srcOrd="0" destOrd="0" presId="urn:microsoft.com/office/officeart/2005/8/layout/vList5"/>
    <dgm:cxn modelId="{01713D7B-1507-4782-8F47-E004C56852BF}" type="presParOf" srcId="{B787C1F5-3476-4896-8FD3-BFDD89081D1E}" destId="{A6FDA775-8256-407C-A865-D26588C35EE7}" srcOrd="0" destOrd="0" presId="urn:microsoft.com/office/officeart/2005/8/layout/vList5"/>
    <dgm:cxn modelId="{9DA4D0C5-75BB-4020-9661-1A91366FF1A4}" type="presParOf" srcId="{B787C1F5-3476-4896-8FD3-BFDD89081D1E}" destId="{59C617C1-99CD-406C-9BCA-76BF3EA94C56}" srcOrd="1" destOrd="0" presId="urn:microsoft.com/office/officeart/2005/8/layout/vList5"/>
    <dgm:cxn modelId="{104E7EE6-E6FC-4ED6-987D-74C54AECC318}" type="presParOf" srcId="{D5CEECE7-2E06-4BDA-ADBB-06383CC21E06}" destId="{D3464AA2-7DA1-45B9-BD5D-C694F63A2342}" srcOrd="1" destOrd="0" presId="urn:microsoft.com/office/officeart/2005/8/layout/vList5"/>
    <dgm:cxn modelId="{0FD30461-D341-4AC9-AA56-F54B35B3C333}" type="presParOf" srcId="{D5CEECE7-2E06-4BDA-ADBB-06383CC21E06}" destId="{95043937-6CAC-44EF-98B1-595746D7E987}" srcOrd="2" destOrd="0" presId="urn:microsoft.com/office/officeart/2005/8/layout/vList5"/>
    <dgm:cxn modelId="{CA75CF82-7FDC-4784-83AD-DC62E4F668DE}" type="presParOf" srcId="{95043937-6CAC-44EF-98B1-595746D7E987}" destId="{01B68884-1FBB-4F67-825E-60A03DD2BB71}" srcOrd="0" destOrd="0" presId="urn:microsoft.com/office/officeart/2005/8/layout/vList5"/>
    <dgm:cxn modelId="{75702C5A-EA3B-47E8-9006-15C6305082F1}" type="presParOf" srcId="{95043937-6CAC-44EF-98B1-595746D7E987}" destId="{37E9A9C9-6E58-4578-BA77-C5EB2B948942}" srcOrd="1" destOrd="0" presId="urn:microsoft.com/office/officeart/2005/8/layout/vList5"/>
    <dgm:cxn modelId="{1DAD384D-9C27-4B4D-A835-2789539773B8}" type="presParOf" srcId="{D5CEECE7-2E06-4BDA-ADBB-06383CC21E06}" destId="{229C32DD-407D-4BE4-AAAD-791637B908DF}" srcOrd="3" destOrd="0" presId="urn:microsoft.com/office/officeart/2005/8/layout/vList5"/>
    <dgm:cxn modelId="{21F560EA-74ED-4066-8D31-6BB626BA3C11}" type="presParOf" srcId="{D5CEECE7-2E06-4BDA-ADBB-06383CC21E06}" destId="{0BC26642-4CE4-4F8E-9DCD-05155F8A39B6}" srcOrd="4" destOrd="0" presId="urn:microsoft.com/office/officeart/2005/8/layout/vList5"/>
    <dgm:cxn modelId="{5A53C78C-3ABD-4F64-985C-5FEB6920808F}" type="presParOf" srcId="{0BC26642-4CE4-4F8E-9DCD-05155F8A39B6}" destId="{03C3031C-36AD-4671-AF5B-8C9A85BD2309}" srcOrd="0" destOrd="0" presId="urn:microsoft.com/office/officeart/2005/8/layout/vList5"/>
    <dgm:cxn modelId="{63C8B006-8D67-4D39-8355-226CAAECC3BD}" type="presParOf" srcId="{0BC26642-4CE4-4F8E-9DCD-05155F8A39B6}" destId="{EB7775AE-2C16-4DA8-8F26-3DC95FC1E134}" srcOrd="1" destOrd="0" presId="urn:microsoft.com/office/officeart/2005/8/layout/vList5"/>
    <dgm:cxn modelId="{FA914440-613B-4043-9F00-515062B77EDD}" type="presParOf" srcId="{D5CEECE7-2E06-4BDA-ADBB-06383CC21E06}" destId="{ED36B2FE-60D0-4A27-BA08-E2CDAE123CC6}" srcOrd="5" destOrd="0" presId="urn:microsoft.com/office/officeart/2005/8/layout/vList5"/>
    <dgm:cxn modelId="{9E791443-22FB-4128-87B7-BDD56A8D4A88}" type="presParOf" srcId="{D5CEECE7-2E06-4BDA-ADBB-06383CC21E06}" destId="{10D86148-0B78-4F76-84A0-9F9AC5D50166}" srcOrd="6" destOrd="0" presId="urn:microsoft.com/office/officeart/2005/8/layout/vList5"/>
    <dgm:cxn modelId="{4E94C100-BFC4-4F1B-91AF-4A86C4B11378}" type="presParOf" srcId="{10D86148-0B78-4F76-84A0-9F9AC5D50166}" destId="{71C8FA71-3806-416B-A5EB-491AF82CB863}" srcOrd="0" destOrd="0" presId="urn:microsoft.com/office/officeart/2005/8/layout/vList5"/>
    <dgm:cxn modelId="{B5973A92-C2FB-4EE8-B446-30504062268D}" type="presParOf" srcId="{10D86148-0B78-4F76-84A0-9F9AC5D50166}" destId="{CCC5F01A-DD55-43C3-A056-2699F024F627}" srcOrd="1" destOrd="0" presId="urn:microsoft.com/office/officeart/2005/8/layout/vList5"/>
    <dgm:cxn modelId="{850CF19B-F57A-43BB-BB2B-8164599701F2}" type="presParOf" srcId="{D5CEECE7-2E06-4BDA-ADBB-06383CC21E06}" destId="{D2EC879B-E145-4C3F-8628-C0FB124172DB}" srcOrd="7" destOrd="0" presId="urn:microsoft.com/office/officeart/2005/8/layout/vList5"/>
    <dgm:cxn modelId="{E18C4A83-9455-4971-A46E-A0D2030642EB}" type="presParOf" srcId="{D5CEECE7-2E06-4BDA-ADBB-06383CC21E06}" destId="{75F9157A-A171-4A52-896F-00A6CCFE09C9}" srcOrd="8" destOrd="0" presId="urn:microsoft.com/office/officeart/2005/8/layout/vList5"/>
    <dgm:cxn modelId="{DE4B848F-2FAC-4CAB-A82A-9DE3CB39C70C}" type="presParOf" srcId="{75F9157A-A171-4A52-896F-00A6CCFE09C9}" destId="{ACC85873-21C6-4E05-B28C-50897E49B776}" srcOrd="0" destOrd="0" presId="urn:microsoft.com/office/officeart/2005/8/layout/vList5"/>
    <dgm:cxn modelId="{4B8C8216-0BF3-4AC7-AEDD-0537EA85FC14}" type="presParOf" srcId="{75F9157A-A171-4A52-896F-00A6CCFE09C9}" destId="{F0E58D7C-A4FE-416E-BC34-B6FEB2CE59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17C1-99CD-406C-9BCA-76BF3EA94C56}">
      <dsp:nvSpPr>
        <dsp:cNvPr id="0" name=""/>
        <dsp:cNvSpPr/>
      </dsp:nvSpPr>
      <dsp:spPr>
        <a:xfrm rot="5400000">
          <a:off x="6434588" y="-2717256"/>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Sea Base provides mesh bags that are 12” x 12” x 20” for you to transfer your gear into upon arrival. Alternatively, you can choose to source your own bag from the </a:t>
          </a:r>
          <a:r>
            <a:rPr lang="en-US" sz="1100" kern="1200">
              <a:hlinkClick xmlns:r="http://schemas.openxmlformats.org/officeDocument/2006/relationships" r:id="rId1"/>
            </a:rPr>
            <a:t>Ship Store</a:t>
          </a:r>
          <a:r>
            <a:rPr lang="en-US" sz="1100" kern="1200"/>
            <a:t>. Crews have a 3’ x 3’ x 3’ storage locker for items not going on the boat.</a:t>
          </a:r>
        </a:p>
      </dsp:txBody>
      <dsp:txXfrm rot="-5400000">
        <a:off x="3616109" y="139870"/>
        <a:ext cx="6389991" cy="714385"/>
      </dsp:txXfrm>
    </dsp:sp>
    <dsp:sp modelId="{A6FDA775-8256-407C-A865-D26588C35EE7}">
      <dsp:nvSpPr>
        <dsp:cNvPr id="0" name=""/>
        <dsp:cNvSpPr/>
      </dsp:nvSpPr>
      <dsp:spPr>
        <a:xfrm>
          <a:off x="0" y="2263"/>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How should I pack all my stuff?</a:t>
          </a:r>
        </a:p>
      </dsp:txBody>
      <dsp:txXfrm>
        <a:off x="48308" y="50571"/>
        <a:ext cx="3519493" cy="892983"/>
      </dsp:txXfrm>
    </dsp:sp>
    <dsp:sp modelId="{37E9A9C9-6E58-4578-BA77-C5EB2B948942}">
      <dsp:nvSpPr>
        <dsp:cNvPr id="0" name=""/>
        <dsp:cNvSpPr/>
      </dsp:nvSpPr>
      <dsp:spPr>
        <a:xfrm rot="5400000">
          <a:off x="6434588" y="-1678176"/>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You can purchase a mask and snorkel from the Sea Base Ship Store or go to your local dive shop or even Walmart. Anything that you are comfortable in will work. *Full facemasks are NOT permitted*</a:t>
          </a:r>
        </a:p>
      </dsp:txBody>
      <dsp:txXfrm rot="-5400000">
        <a:off x="3616109" y="1178950"/>
        <a:ext cx="6389991" cy="714385"/>
      </dsp:txXfrm>
    </dsp:sp>
    <dsp:sp modelId="{01B68884-1FBB-4F67-825E-60A03DD2BB71}">
      <dsp:nvSpPr>
        <dsp:cNvPr id="0" name=""/>
        <dsp:cNvSpPr/>
      </dsp:nvSpPr>
      <dsp:spPr>
        <a:xfrm>
          <a:off x="0" y="1041342"/>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What mask and snorkel should I bring?</a:t>
          </a:r>
        </a:p>
      </dsp:txBody>
      <dsp:txXfrm>
        <a:off x="48308" y="1089650"/>
        <a:ext cx="3519493" cy="892983"/>
      </dsp:txXfrm>
    </dsp:sp>
    <dsp:sp modelId="{EB7775AE-2C16-4DA8-8F26-3DC95FC1E134}">
      <dsp:nvSpPr>
        <dsp:cNvPr id="0" name=""/>
        <dsp:cNvSpPr/>
      </dsp:nvSpPr>
      <dsp:spPr>
        <a:xfrm rot="5400000">
          <a:off x="6434588" y="-639097"/>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Sea Base will provide all fishing gear you will need.</a:t>
          </a:r>
        </a:p>
      </dsp:txBody>
      <dsp:txXfrm rot="-5400000">
        <a:off x="3616109" y="2218029"/>
        <a:ext cx="6389991" cy="714385"/>
      </dsp:txXfrm>
    </dsp:sp>
    <dsp:sp modelId="{03C3031C-36AD-4671-AF5B-8C9A85BD2309}">
      <dsp:nvSpPr>
        <dsp:cNvPr id="0" name=""/>
        <dsp:cNvSpPr/>
      </dsp:nvSpPr>
      <dsp:spPr>
        <a:xfrm>
          <a:off x="0" y="2080422"/>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Should I bring fishing gear?</a:t>
          </a:r>
        </a:p>
      </dsp:txBody>
      <dsp:txXfrm>
        <a:off x="48308" y="2128730"/>
        <a:ext cx="3519493" cy="892983"/>
      </dsp:txXfrm>
    </dsp:sp>
    <dsp:sp modelId="{CCC5F01A-DD55-43C3-A056-2699F024F627}">
      <dsp:nvSpPr>
        <dsp:cNvPr id="0" name=""/>
        <dsp:cNvSpPr/>
      </dsp:nvSpPr>
      <dsp:spPr>
        <a:xfrm rot="5400000">
          <a:off x="6434588" y="399982"/>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You should bring a Nalgene-style, reusable water bottle. Please do not bring metal water bottles. </a:t>
          </a:r>
        </a:p>
      </dsp:txBody>
      <dsp:txXfrm rot="-5400000">
        <a:off x="3616109" y="3257109"/>
        <a:ext cx="6389991" cy="714385"/>
      </dsp:txXfrm>
    </dsp:sp>
    <dsp:sp modelId="{71C8FA71-3806-416B-A5EB-491AF82CB863}">
      <dsp:nvSpPr>
        <dsp:cNvPr id="0" name=""/>
        <dsp:cNvSpPr/>
      </dsp:nvSpPr>
      <dsp:spPr>
        <a:xfrm>
          <a:off x="0" y="3119501"/>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Should I bring a water bottle?</a:t>
          </a:r>
        </a:p>
      </dsp:txBody>
      <dsp:txXfrm>
        <a:off x="48308" y="3167809"/>
        <a:ext cx="3519493" cy="892983"/>
      </dsp:txXfrm>
    </dsp:sp>
    <dsp:sp modelId="{F0E58D7C-A4FE-416E-BC34-B6FEB2CE5938}">
      <dsp:nvSpPr>
        <dsp:cNvPr id="0" name=""/>
        <dsp:cNvSpPr/>
      </dsp:nvSpPr>
      <dsp:spPr>
        <a:xfrm rot="5400000">
          <a:off x="6434588" y="1439061"/>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While aboard the sailboats, most captains do not allow shoes, and you will find that you will not need them as you will be in and out of the water so frequently. Accommodations can be made for individuals with medical conditions that require footwear.</a:t>
          </a:r>
        </a:p>
      </dsp:txBody>
      <dsp:txXfrm rot="-5400000">
        <a:off x="3616109" y="4296188"/>
        <a:ext cx="6389991" cy="714385"/>
      </dsp:txXfrm>
    </dsp:sp>
    <dsp:sp modelId="{ACC85873-21C6-4E05-B28C-50897E49B776}">
      <dsp:nvSpPr>
        <dsp:cNvPr id="0" name=""/>
        <dsp:cNvSpPr/>
      </dsp:nvSpPr>
      <dsp:spPr>
        <a:xfrm>
          <a:off x="0" y="4158581"/>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What kind of shoes should I bring?</a:t>
          </a:r>
        </a:p>
      </dsp:txBody>
      <dsp:txXfrm>
        <a:off x="48308" y="4206889"/>
        <a:ext cx="3519493" cy="8929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70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C805B5C-AF52-4C24-9F0C-0BB53DC22FD6}"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72713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5557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4879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807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6799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86946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907701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98773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74248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10068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805B5C-AF52-4C24-9F0C-0BB53DC22FD6}"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2215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05B5C-AF52-4C24-9F0C-0BB53DC22FD6}"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260556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805B5C-AF52-4C24-9F0C-0BB53DC22FD6}"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9219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05B5C-AF52-4C24-9F0C-0BB53DC22FD6}"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210274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05B5C-AF52-4C24-9F0C-0BB53DC22FD6}"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82224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05B5C-AF52-4C24-9F0C-0BB53DC22FD6}"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0581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C805B5C-AF52-4C24-9F0C-0BB53DC22FD6}" type="datetimeFigureOut">
              <a:rPr lang="en-US" smtClean="0"/>
              <a:t>11/9/2023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585356F-1766-4735-9A90-8AB628829158}" type="slidenum">
              <a:rPr lang="en-US" smtClean="0"/>
              <a:t>‹#›</a:t>
            </a:fld>
            <a:endParaRPr lang="en-US"/>
          </a:p>
        </p:txBody>
      </p:sp>
    </p:spTree>
    <p:extLst>
      <p:ext uri="{BB962C8B-B14F-4D97-AF65-F5344CB8AC3E}">
        <p14:creationId xmlns:p14="http://schemas.microsoft.com/office/powerpoint/2010/main" val="29151359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4B7E8BAC-1801-4D81-A4F4-78585AA0EB2F"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Dylan.Cordle@scouting.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hyperlink" Target="https://www.bsaseabase.org/scouts/resources/participant-guides/"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saseabase.org/wp-content/uploads/2022/12/Attending-Sea-Base-as-a-Coed-Crew.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bsaseabase.org/wp-content/uploads/2022/05/Waiver-required-for-Sea-Base-Sailing-Crews.pdf" TargetMode="External"/><Relationship Id="rId2" Type="http://schemas.openxmlformats.org/officeDocument/2006/relationships/hyperlink" Target="https://www.bsaseabase.org/wp-content/uploads/2022/10/Pre-Event-Medical-Screening-Checklist-with-Participant-List.pdf" TargetMode="External"/><Relationship Id="rId1" Type="http://schemas.openxmlformats.org/officeDocument/2006/relationships/slideLayout" Target="../slideLayouts/slideLayout5.xml"/><Relationship Id="rId5" Type="http://schemas.openxmlformats.org/officeDocument/2006/relationships/hyperlink" Target="https://filestore.scouting.org/filestore/HealthSafety/pdf/680-001_seabase.pdf" TargetMode="External"/><Relationship Id="rId4" Type="http://schemas.openxmlformats.org/officeDocument/2006/relationships/hyperlink" Target="https://filestore.scouting.org/filestore/Outdoor%20Program/Aquatics/pdf/430-12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ailboat on the water&#10;&#10;Description automatically generated">
            <a:extLst>
              <a:ext uri="{FF2B5EF4-FFF2-40B4-BE49-F238E27FC236}">
                <a16:creationId xmlns:a16="http://schemas.microsoft.com/office/drawing/2014/main" id="{8CAE446D-E02C-FAED-E241-16B391865E6A}"/>
              </a:ext>
            </a:extLst>
          </p:cNvPr>
          <p:cNvPicPr>
            <a:picLocks noChangeAspect="1"/>
          </p:cNvPicPr>
          <p:nvPr/>
        </p:nvPicPr>
        <p:blipFill rotWithShape="1">
          <a:blip r:embed="rId2" r:link="rId3">
            <a:alphaModFix amt="40000"/>
            <a:extLst>
              <a:ext uri="{28A0092B-C50C-407E-A947-70E740481C1C}">
                <a14:useLocalDpi xmlns:a14="http://schemas.microsoft.com/office/drawing/2010/main" val="0"/>
              </a:ext>
            </a:extLst>
          </a:blip>
          <a:srcRect t="13488" b="6725"/>
          <a:stretch>
            <a:fillRect/>
          </a:stretch>
        </p:blipFill>
        <p:spPr bwMode="auto">
          <a:xfrm>
            <a:off x="-3175" y="10"/>
            <a:ext cx="12192000" cy="6857990"/>
          </a:xfrm>
          <a:prstGeom prst="rect">
            <a:avLst/>
          </a:prstGeom>
          <a:noFill/>
        </p:spPr>
      </p:pic>
      <p:sp>
        <p:nvSpPr>
          <p:cNvPr id="2" name="Title 1">
            <a:extLst>
              <a:ext uri="{FF2B5EF4-FFF2-40B4-BE49-F238E27FC236}">
                <a16:creationId xmlns:a16="http://schemas.microsoft.com/office/drawing/2014/main" id="{B64C25D0-4DA8-6B81-7464-566B6A7501B4}"/>
              </a:ext>
            </a:extLst>
          </p:cNvPr>
          <p:cNvSpPr>
            <a:spLocks noGrp="1"/>
          </p:cNvSpPr>
          <p:nvPr>
            <p:ph type="ctrTitle"/>
          </p:nvPr>
        </p:nvSpPr>
        <p:spPr>
          <a:xfrm>
            <a:off x="684212" y="685799"/>
            <a:ext cx="8001000" cy="2971801"/>
          </a:xfrm>
        </p:spPr>
        <p:txBody>
          <a:bodyPr>
            <a:normAutofit/>
          </a:bodyPr>
          <a:lstStyle/>
          <a:p>
            <a:r>
              <a:rPr lang="en-US"/>
              <a:t>Sea Base High adventure</a:t>
            </a:r>
          </a:p>
        </p:txBody>
      </p:sp>
      <p:sp>
        <p:nvSpPr>
          <p:cNvPr id="3" name="Subtitle 2">
            <a:extLst>
              <a:ext uri="{FF2B5EF4-FFF2-40B4-BE49-F238E27FC236}">
                <a16:creationId xmlns:a16="http://schemas.microsoft.com/office/drawing/2014/main" id="{88963FD7-52F4-F494-80BE-1011FAE86DA1}"/>
              </a:ext>
            </a:extLst>
          </p:cNvPr>
          <p:cNvSpPr>
            <a:spLocks noGrp="1"/>
          </p:cNvSpPr>
          <p:nvPr>
            <p:ph type="subTitle" idx="1"/>
          </p:nvPr>
        </p:nvSpPr>
        <p:spPr>
          <a:xfrm>
            <a:off x="684212" y="3843867"/>
            <a:ext cx="6765100" cy="1947333"/>
          </a:xfrm>
        </p:spPr>
        <p:txBody>
          <a:bodyPr>
            <a:normAutofit/>
          </a:bodyPr>
          <a:lstStyle/>
          <a:p>
            <a:pPr>
              <a:lnSpc>
                <a:spcPct val="90000"/>
              </a:lnSpc>
            </a:pPr>
            <a:r>
              <a:rPr lang="en-US" sz="1800" dirty="0">
                <a:solidFill>
                  <a:schemeClr val="tx1"/>
                </a:solidFill>
              </a:rPr>
              <a:t>2024 Programs Information Session</a:t>
            </a:r>
          </a:p>
          <a:p>
            <a:pPr>
              <a:lnSpc>
                <a:spcPct val="90000"/>
              </a:lnSpc>
            </a:pPr>
            <a:endParaRPr lang="en-US" sz="1800" dirty="0">
              <a:solidFill>
                <a:schemeClr val="tx1"/>
              </a:solidFill>
            </a:endParaRPr>
          </a:p>
          <a:p>
            <a:pPr>
              <a:lnSpc>
                <a:spcPct val="90000"/>
              </a:lnSpc>
            </a:pPr>
            <a:r>
              <a:rPr lang="en-US" sz="1800" dirty="0">
                <a:solidFill>
                  <a:schemeClr val="tx1"/>
                </a:solidFill>
              </a:rPr>
              <a:t>Capt. Dylan Cordle, Program Director-Sailing</a:t>
            </a:r>
          </a:p>
          <a:p>
            <a:pPr>
              <a:lnSpc>
                <a:spcPct val="90000"/>
              </a:lnSpc>
            </a:pPr>
            <a:r>
              <a:rPr lang="en-US" sz="1800" dirty="0">
                <a:solidFill>
                  <a:schemeClr val="tx1"/>
                </a:solidFill>
                <a:hlinkClick r:id="rId4">
                  <a:extLst>
                    <a:ext uri="{A12FA001-AC4F-418D-AE19-62706E023703}">
                      <ahyp:hlinkClr xmlns:ahyp="http://schemas.microsoft.com/office/drawing/2018/hyperlinkcolor" val="tx"/>
                    </a:ext>
                  </a:extLst>
                </a:hlinkClick>
              </a:rPr>
              <a:t>Dylan.Cordle@scouting.org</a:t>
            </a:r>
            <a:endParaRPr lang="en-US" sz="1800" dirty="0">
              <a:solidFill>
                <a:schemeClr val="tx1"/>
              </a:solidFill>
            </a:endParaRPr>
          </a:p>
          <a:p>
            <a:pPr>
              <a:lnSpc>
                <a:spcPct val="90000"/>
              </a:lnSpc>
            </a:pPr>
            <a:r>
              <a:rPr lang="en-US" sz="1800" dirty="0">
                <a:solidFill>
                  <a:schemeClr val="tx1"/>
                </a:solidFill>
              </a:rPr>
              <a:t>(305) 664-5626</a:t>
            </a:r>
          </a:p>
          <a:p>
            <a:pPr>
              <a:lnSpc>
                <a:spcPct val="90000"/>
              </a:lnSpc>
            </a:pPr>
            <a:endParaRPr lang="en-US" sz="1800" dirty="0">
              <a:solidFill>
                <a:schemeClr val="tx1"/>
              </a:solidFill>
            </a:endParaRPr>
          </a:p>
        </p:txBody>
      </p:sp>
    </p:spTree>
    <p:extLst>
      <p:ext uri="{BB962C8B-B14F-4D97-AF65-F5344CB8AC3E}">
        <p14:creationId xmlns:p14="http://schemas.microsoft.com/office/powerpoint/2010/main" val="284400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AD45-2019-F6C4-E517-5FACD4205E53}"/>
              </a:ext>
            </a:extLst>
          </p:cNvPr>
          <p:cNvSpPr>
            <a:spLocks noGrp="1"/>
          </p:cNvSpPr>
          <p:nvPr>
            <p:ph type="title"/>
          </p:nvPr>
        </p:nvSpPr>
        <p:spPr>
          <a:xfrm>
            <a:off x="756745" y="2675464"/>
            <a:ext cx="8534400" cy="1507067"/>
          </a:xfrm>
        </p:spPr>
        <p:txBody>
          <a:bodyPr/>
          <a:lstStyle/>
          <a:p>
            <a:r>
              <a:rPr lang="en-US" dirty="0"/>
              <a:t>A new adventure is on the horizon………….</a:t>
            </a:r>
          </a:p>
        </p:txBody>
      </p:sp>
      <p:pic>
        <p:nvPicPr>
          <p:cNvPr id="3074" name="Picture 2" descr="Image result for Sea base sunset picture">
            <a:extLst>
              <a:ext uri="{FF2B5EF4-FFF2-40B4-BE49-F238E27FC236}">
                <a16:creationId xmlns:a16="http://schemas.microsoft.com/office/drawing/2014/main" id="{140AF875-C448-35FF-FF45-E71B84EB5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104" y="1597861"/>
            <a:ext cx="3662271" cy="366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41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canoes in a river surrounded by trees&#10;&#10;Description automatically generated">
            <a:extLst>
              <a:ext uri="{FF2B5EF4-FFF2-40B4-BE49-F238E27FC236}">
                <a16:creationId xmlns:a16="http://schemas.microsoft.com/office/drawing/2014/main" id="{69659D90-5840-9F97-9A0C-55B0518D9007}"/>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5778"/>
          <a:stretch/>
        </p:blipFill>
        <p:spPr>
          <a:xfrm>
            <a:off x="3174" y="10"/>
            <a:ext cx="12192000" cy="6857990"/>
          </a:xfrm>
          <a:prstGeom prst="rect">
            <a:avLst/>
          </a:prstGeom>
        </p:spPr>
      </p:pic>
      <p:sp>
        <p:nvSpPr>
          <p:cNvPr id="2" name="Title 1">
            <a:extLst>
              <a:ext uri="{FF2B5EF4-FFF2-40B4-BE49-F238E27FC236}">
                <a16:creationId xmlns:a16="http://schemas.microsoft.com/office/drawing/2014/main" id="{7CD2C961-2E8A-C08A-BFC2-029487A9D69B}"/>
              </a:ext>
            </a:extLst>
          </p:cNvPr>
          <p:cNvSpPr>
            <a:spLocks noGrp="1"/>
          </p:cNvSpPr>
          <p:nvPr>
            <p:ph type="title"/>
          </p:nvPr>
        </p:nvSpPr>
        <p:spPr>
          <a:xfrm>
            <a:off x="684212" y="5350923"/>
            <a:ext cx="8534400" cy="1507067"/>
          </a:xfrm>
        </p:spPr>
        <p:txBody>
          <a:bodyPr>
            <a:normAutofit/>
          </a:bodyPr>
          <a:lstStyle/>
          <a:p>
            <a:r>
              <a:rPr lang="en-US" dirty="0"/>
              <a:t>Island expedition schedule</a:t>
            </a:r>
          </a:p>
        </p:txBody>
      </p:sp>
      <p:sp>
        <p:nvSpPr>
          <p:cNvPr id="3" name="Content Placeholder 2">
            <a:extLst>
              <a:ext uri="{FF2B5EF4-FFF2-40B4-BE49-F238E27FC236}">
                <a16:creationId xmlns:a16="http://schemas.microsoft.com/office/drawing/2014/main" id="{AAA5066D-A019-30CB-051C-00EB0A54F456}"/>
              </a:ext>
            </a:extLst>
          </p:cNvPr>
          <p:cNvSpPr>
            <a:spLocks noGrp="1"/>
          </p:cNvSpPr>
          <p:nvPr>
            <p:ph idx="1"/>
          </p:nvPr>
        </p:nvSpPr>
        <p:spPr>
          <a:xfrm>
            <a:off x="684212" y="316992"/>
            <a:ext cx="8534400" cy="5474208"/>
          </a:xfrm>
        </p:spPr>
        <p:txBody>
          <a:bodyPr>
            <a:normAutofit fontScale="92500" lnSpcReduction="20000"/>
          </a:bodyPr>
          <a:lstStyle/>
          <a:p>
            <a:pPr marL="342900" marR="0" lvl="0" indent="-342900">
              <a:lnSpc>
                <a:spcPct val="90000"/>
              </a:lnSpc>
              <a:spcBef>
                <a:spcPts val="0"/>
              </a:spcBef>
              <a:spcAft>
                <a:spcPts val="0"/>
              </a:spcAft>
              <a:buFont typeface="Wingdings 3" panose="05040102010807070707" pitchFamily="18" charset="2"/>
              <a:buChar char=""/>
              <a:tabLst>
                <a:tab pos="457200" algn="l"/>
              </a:tabLst>
            </a:pPr>
            <a:r>
              <a:rPr lang="en-US" sz="2400" kern="1200" dirty="0">
                <a:solidFill>
                  <a:schemeClr val="tx1"/>
                </a:solidFill>
                <a:effectLst/>
                <a:ea typeface="Times New Roman" panose="02020603050405020304" pitchFamily="18" charset="0"/>
                <a:cs typeface="Times New Roman" panose="02020603050405020304" pitchFamily="18" charset="0"/>
              </a:rPr>
              <a:t>6 day/5 night adventure (For example - Arrive Sunday, depart Friday)</a:t>
            </a:r>
            <a:endParaRPr lang="en-US" sz="2400" dirty="0">
              <a:solidFill>
                <a:schemeClr val="tx1"/>
              </a:solidFill>
              <a:effectLst/>
              <a:ea typeface="Times New Roman" panose="02020603050405020304" pitchFamily="18" charset="0"/>
            </a:endParaRPr>
          </a:p>
          <a:p>
            <a:pPr marL="342900" marR="0" lvl="0" indent="-342900">
              <a:lnSpc>
                <a:spcPct val="90000"/>
              </a:lnSpc>
              <a:spcBef>
                <a:spcPts val="0"/>
              </a:spcBef>
              <a:spcAft>
                <a:spcPts val="0"/>
              </a:spcAft>
              <a:buFont typeface="Wingdings 3" panose="05040102010807070707" pitchFamily="18" charset="2"/>
              <a:buChar char=""/>
              <a:tabLst>
                <a:tab pos="457200" algn="l"/>
              </a:tabLst>
            </a:pPr>
            <a:r>
              <a:rPr lang="en-US" sz="2400" kern="1200" dirty="0">
                <a:solidFill>
                  <a:schemeClr val="tx1"/>
                </a:solidFill>
                <a:effectLst/>
                <a:ea typeface="Times New Roman" panose="02020603050405020304" pitchFamily="18" charset="0"/>
                <a:cs typeface="Times New Roman" panose="02020603050405020304" pitchFamily="18" charset="0"/>
              </a:rPr>
              <a:t>Arrival day: Arrive between 1-3 pm at Florida Sea Base</a:t>
            </a:r>
            <a:endParaRPr lang="en-US" sz="2400" dirty="0">
              <a:solidFill>
                <a:schemeClr val="tx1"/>
              </a:solidFill>
              <a:effectLst/>
              <a:ea typeface="Times New Roman" panose="02020603050405020304" pitchFamily="18" charset="0"/>
            </a:endParaRPr>
          </a:p>
          <a:p>
            <a:pPr marL="1143000" marR="0" lvl="2" indent="-228600">
              <a:lnSpc>
                <a:spcPct val="90000"/>
              </a:lnSpc>
              <a:spcBef>
                <a:spcPts val="0"/>
              </a:spcBef>
              <a:spcAft>
                <a:spcPts val="0"/>
              </a:spcAft>
              <a:buFont typeface="Wingdings 3" panose="05040102010807070707" pitchFamily="18" charset="2"/>
              <a:buChar char=""/>
              <a:tabLst>
                <a:tab pos="1371600" algn="l"/>
              </a:tabLst>
            </a:pPr>
            <a:r>
              <a:rPr lang="en-US" sz="2400" kern="1200" dirty="0">
                <a:solidFill>
                  <a:schemeClr val="tx1"/>
                </a:solidFill>
                <a:effectLst/>
                <a:ea typeface="Times New Roman" panose="02020603050405020304" pitchFamily="18" charset="0"/>
                <a:cs typeface="Times New Roman" panose="02020603050405020304" pitchFamily="18" charset="0"/>
              </a:rPr>
              <a:t>73800 Overseas Hwy. Islamorada, FL 33036</a:t>
            </a:r>
            <a:endParaRPr lang="en-US" sz="2400" dirty="0">
              <a:solidFill>
                <a:schemeClr val="tx1"/>
              </a:solidFill>
              <a:effectLst/>
              <a:ea typeface="Times New Roman" panose="02020603050405020304" pitchFamily="18" charset="0"/>
            </a:endParaRPr>
          </a:p>
          <a:p>
            <a:pPr marL="742950" marR="0" lvl="1" indent="-285750">
              <a:lnSpc>
                <a:spcPct val="90000"/>
              </a:lnSpc>
              <a:spcBef>
                <a:spcPts val="0"/>
              </a:spcBef>
              <a:spcAft>
                <a:spcPts val="0"/>
              </a:spcAft>
              <a:buFont typeface="Wingdings 3" panose="05040102010807070707" pitchFamily="18" charset="2"/>
              <a:buChar char=""/>
              <a:tabLst>
                <a:tab pos="914400" algn="l"/>
              </a:tabLst>
            </a:pPr>
            <a:r>
              <a:rPr lang="en-US" sz="2400" kern="1200" dirty="0">
                <a:solidFill>
                  <a:schemeClr val="tx1"/>
                </a:solidFill>
                <a:effectLst/>
                <a:ea typeface="Times New Roman" panose="02020603050405020304" pitchFamily="18" charset="0"/>
                <a:cs typeface="Times New Roman" panose="02020603050405020304" pitchFamily="18" charset="0"/>
              </a:rPr>
              <a:t>Check-in: Paperwork check, crew photo, gear shakedown, snorkel gear checkout, snorkel review</a:t>
            </a:r>
            <a:endParaRPr lang="en-US" sz="2400" dirty="0">
              <a:solidFill>
                <a:schemeClr val="tx1"/>
              </a:solidFill>
              <a:effectLst/>
              <a:ea typeface="Times New Roman" panose="02020603050405020304" pitchFamily="18" charset="0"/>
            </a:endParaRPr>
          </a:p>
          <a:p>
            <a:pPr marL="342900" marR="0" lvl="0" indent="-342900">
              <a:lnSpc>
                <a:spcPct val="90000"/>
              </a:lnSpc>
              <a:spcBef>
                <a:spcPts val="0"/>
              </a:spcBef>
              <a:spcAft>
                <a:spcPts val="0"/>
              </a:spcAft>
              <a:buFont typeface="Wingdings 3" panose="05040102010807070707" pitchFamily="18" charset="2"/>
              <a:buChar char=""/>
              <a:tabLst>
                <a:tab pos="457200" algn="l"/>
              </a:tabLst>
            </a:pPr>
            <a:r>
              <a:rPr lang="en-US" sz="2400" kern="1200" dirty="0">
                <a:solidFill>
                  <a:schemeClr val="tx1"/>
                </a:solidFill>
                <a:effectLst/>
                <a:ea typeface="Times New Roman" panose="02020603050405020304" pitchFamily="18" charset="0"/>
                <a:cs typeface="Times New Roman" panose="02020603050405020304" pitchFamily="18" charset="0"/>
              </a:rPr>
              <a:t>Day 2 will include EITHER a trip to Long Key State Park where crews will kayak a mangrove forest followed by an afternoon hike on the Golden Orb Trail.</a:t>
            </a:r>
            <a:endParaRPr lang="en-US" sz="2400" dirty="0">
              <a:solidFill>
                <a:schemeClr val="tx1"/>
              </a:solidFill>
              <a:effectLst/>
              <a:ea typeface="Times New Roman" panose="02020603050405020304" pitchFamily="18" charset="0"/>
            </a:endParaRPr>
          </a:p>
          <a:p>
            <a:pPr marL="0" marR="0">
              <a:lnSpc>
                <a:spcPct val="90000"/>
              </a:lnSpc>
              <a:spcBef>
                <a:spcPts val="410"/>
              </a:spcBef>
              <a:spcAft>
                <a:spcPts val="600"/>
              </a:spcAft>
            </a:pPr>
            <a:r>
              <a:rPr lang="en-US" sz="2400" kern="1200" dirty="0">
                <a:solidFill>
                  <a:schemeClr val="tx1"/>
                </a:solidFill>
                <a:effectLst/>
                <a:ea typeface="Times New Roman" panose="02020603050405020304" pitchFamily="18" charset="0"/>
                <a:cs typeface="Times New Roman" panose="02020603050405020304" pitchFamily="18" charset="0"/>
              </a:rPr>
              <a:t>			</a:t>
            </a:r>
            <a:r>
              <a:rPr lang="en-US" sz="2400" b="1" kern="1200" dirty="0">
                <a:solidFill>
                  <a:schemeClr val="tx1"/>
                </a:solidFill>
                <a:effectLst/>
                <a:ea typeface="Times New Roman" panose="02020603050405020304" pitchFamily="18" charset="0"/>
                <a:cs typeface="Times New Roman" panose="02020603050405020304" pitchFamily="18" charset="0"/>
              </a:rPr>
              <a:t>OR</a:t>
            </a:r>
            <a:endParaRPr lang="en-US" sz="2400" dirty="0">
              <a:solidFill>
                <a:schemeClr val="tx1"/>
              </a:solidFill>
              <a:effectLst/>
              <a:ea typeface="Times New Roman" panose="02020603050405020304" pitchFamily="18" charset="0"/>
            </a:endParaRPr>
          </a:p>
          <a:p>
            <a:pPr marL="342900" marR="0" lvl="0" indent="-342900">
              <a:lnSpc>
                <a:spcPct val="90000"/>
              </a:lnSpc>
              <a:spcBef>
                <a:spcPts val="0"/>
              </a:spcBef>
              <a:spcAft>
                <a:spcPts val="0"/>
              </a:spcAft>
              <a:buFont typeface="Wingdings 3" panose="05040102010807070707" pitchFamily="18" charset="2"/>
              <a:buChar char=""/>
              <a:tabLst>
                <a:tab pos="457200" algn="l"/>
              </a:tabLst>
            </a:pPr>
            <a:r>
              <a:rPr lang="en-US" sz="2400" kern="1200" dirty="0">
                <a:solidFill>
                  <a:schemeClr val="tx1"/>
                </a:solidFill>
                <a:effectLst/>
                <a:ea typeface="Times New Roman" panose="02020603050405020304" pitchFamily="18" charset="0"/>
                <a:cs typeface="Times New Roman" panose="02020603050405020304" pitchFamily="18" charset="0"/>
              </a:rPr>
              <a:t>Day 2 will be spent aboard one of our 28 ft fishing vessels trying to catch dinner.</a:t>
            </a:r>
            <a:endParaRPr lang="en-US" sz="2400" dirty="0">
              <a:solidFill>
                <a:schemeClr val="tx1"/>
              </a:solidFill>
              <a:effectLst/>
              <a:ea typeface="Times New Roman" panose="02020603050405020304" pitchFamily="18" charset="0"/>
            </a:endParaRPr>
          </a:p>
          <a:p>
            <a:pPr marL="342900" marR="0" lvl="0" indent="-342900">
              <a:lnSpc>
                <a:spcPct val="90000"/>
              </a:lnSpc>
              <a:spcBef>
                <a:spcPts val="0"/>
              </a:spcBef>
              <a:spcAft>
                <a:spcPts val="0"/>
              </a:spcAft>
              <a:buFont typeface="Wingdings 3" panose="05040102010807070707" pitchFamily="18" charset="2"/>
              <a:buChar char=""/>
              <a:tabLst>
                <a:tab pos="457200" algn="l"/>
              </a:tabLst>
            </a:pPr>
            <a:r>
              <a:rPr lang="en-US" sz="2400" kern="1200" dirty="0">
                <a:solidFill>
                  <a:schemeClr val="tx1"/>
                </a:solidFill>
                <a:effectLst/>
                <a:ea typeface="Times New Roman" panose="02020603050405020304" pitchFamily="18" charset="0"/>
                <a:cs typeface="Times New Roman" panose="02020603050405020304" pitchFamily="18" charset="0"/>
              </a:rPr>
              <a:t>Days 3 will be spent doing the activity you did not do on day 2.</a:t>
            </a:r>
            <a:endParaRPr lang="en-US" sz="2400" dirty="0">
              <a:solidFill>
                <a:schemeClr val="tx1"/>
              </a:solidFill>
              <a:effectLst/>
              <a:ea typeface="Times New Roman" panose="02020603050405020304" pitchFamily="18" charset="0"/>
            </a:endParaRPr>
          </a:p>
          <a:p>
            <a:pPr marL="342900" marR="0" lvl="0" indent="-342900">
              <a:lnSpc>
                <a:spcPct val="90000"/>
              </a:lnSpc>
              <a:spcBef>
                <a:spcPts val="0"/>
              </a:spcBef>
              <a:spcAft>
                <a:spcPts val="0"/>
              </a:spcAft>
              <a:buFont typeface="Wingdings 3" panose="05040102010807070707" pitchFamily="18" charset="2"/>
              <a:buChar char=""/>
              <a:tabLst>
                <a:tab pos="457200" algn="l"/>
              </a:tabLst>
            </a:pPr>
            <a:r>
              <a:rPr lang="en-US" sz="2400" kern="1200" dirty="0">
                <a:solidFill>
                  <a:schemeClr val="tx1"/>
                </a:solidFill>
                <a:effectLst/>
                <a:ea typeface="Times New Roman" panose="02020603050405020304" pitchFamily="18" charset="0"/>
                <a:cs typeface="Times New Roman" panose="02020603050405020304" pitchFamily="18" charset="0"/>
              </a:rPr>
              <a:t>Days 4 and 5 will be spent on one of our Dive Newtons bound for the world’s third largest barrier reef.</a:t>
            </a:r>
            <a:endParaRPr lang="en-US" sz="2400" dirty="0">
              <a:solidFill>
                <a:schemeClr val="tx1"/>
              </a:solidFill>
              <a:effectLst/>
              <a:ea typeface="Times New Roman" panose="02020603050405020304" pitchFamily="18" charset="0"/>
            </a:endParaRPr>
          </a:p>
          <a:p>
            <a:pPr marL="742950" marR="0" lvl="1" indent="-285750">
              <a:lnSpc>
                <a:spcPct val="90000"/>
              </a:lnSpc>
              <a:spcBef>
                <a:spcPts val="0"/>
              </a:spcBef>
              <a:spcAft>
                <a:spcPts val="0"/>
              </a:spcAft>
              <a:buFont typeface="Wingdings 3" panose="05040102010807070707" pitchFamily="18" charset="2"/>
              <a:buChar char=""/>
              <a:tabLst>
                <a:tab pos="914400" algn="l"/>
              </a:tabLst>
            </a:pPr>
            <a:r>
              <a:rPr lang="en-US" sz="2400" kern="1200" dirty="0">
                <a:solidFill>
                  <a:schemeClr val="tx1"/>
                </a:solidFill>
                <a:effectLst/>
                <a:ea typeface="Times New Roman" panose="02020603050405020304" pitchFamily="18" charset="0"/>
                <a:cs typeface="Times New Roman" panose="02020603050405020304" pitchFamily="18" charset="0"/>
              </a:rPr>
              <a:t>Evening of Day 5 crews will participate in luau dinner</a:t>
            </a:r>
            <a:endParaRPr lang="en-US" sz="2400" dirty="0">
              <a:solidFill>
                <a:schemeClr val="tx1"/>
              </a:solidFill>
              <a:effectLst/>
              <a:ea typeface="Times New Roman" panose="02020603050405020304" pitchFamily="18" charset="0"/>
            </a:endParaRPr>
          </a:p>
          <a:p>
            <a:pPr marL="342900" marR="0" lvl="0" indent="-342900">
              <a:lnSpc>
                <a:spcPct val="90000"/>
              </a:lnSpc>
              <a:spcBef>
                <a:spcPts val="0"/>
              </a:spcBef>
              <a:spcAft>
                <a:spcPts val="0"/>
              </a:spcAft>
              <a:buFont typeface="Wingdings 3" panose="05040102010807070707" pitchFamily="18" charset="2"/>
              <a:buChar char=""/>
              <a:tabLst>
                <a:tab pos="457200" algn="l"/>
              </a:tabLst>
            </a:pPr>
            <a:r>
              <a:rPr lang="en-US" sz="2400" kern="1200" dirty="0">
                <a:solidFill>
                  <a:schemeClr val="tx1"/>
                </a:solidFill>
                <a:effectLst/>
                <a:ea typeface="Times New Roman" panose="02020603050405020304" pitchFamily="18" charset="0"/>
                <a:cs typeface="Times New Roman" panose="02020603050405020304" pitchFamily="18" charset="0"/>
              </a:rPr>
              <a:t>Departure day: Breakfast will be served at 8 am. Crews can leave earlier if needed. Crews are asked to depart by 10 am.</a:t>
            </a:r>
            <a:endParaRPr lang="en-US" sz="2400" dirty="0">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55808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B6F5-2A48-BB42-9881-D34B3EDFB632}"/>
              </a:ext>
            </a:extLst>
          </p:cNvPr>
          <p:cNvSpPr>
            <a:spLocks noGrp="1"/>
          </p:cNvSpPr>
          <p:nvPr>
            <p:ph type="title"/>
          </p:nvPr>
        </p:nvSpPr>
        <p:spPr>
          <a:xfrm>
            <a:off x="1828800" y="-128866"/>
            <a:ext cx="8534400" cy="1507067"/>
          </a:xfrm>
        </p:spPr>
        <p:txBody>
          <a:bodyPr/>
          <a:lstStyle/>
          <a:p>
            <a:pPr algn="ctr"/>
            <a:r>
              <a:rPr lang="en-US" dirty="0"/>
              <a:t>Prep and Packing list</a:t>
            </a:r>
          </a:p>
        </p:txBody>
      </p:sp>
      <p:pic>
        <p:nvPicPr>
          <p:cNvPr id="5" name="Picture 4">
            <a:extLst>
              <a:ext uri="{FF2B5EF4-FFF2-40B4-BE49-F238E27FC236}">
                <a16:creationId xmlns:a16="http://schemas.microsoft.com/office/drawing/2014/main" id="{803673B7-4224-F39A-EA90-3C9771C0A837}"/>
              </a:ext>
            </a:extLst>
          </p:cNvPr>
          <p:cNvPicPr>
            <a:picLocks noChangeAspect="1"/>
          </p:cNvPicPr>
          <p:nvPr/>
        </p:nvPicPr>
        <p:blipFill>
          <a:blip r:embed="rId2"/>
          <a:stretch>
            <a:fillRect/>
          </a:stretch>
        </p:blipFill>
        <p:spPr>
          <a:xfrm>
            <a:off x="2505351" y="1078735"/>
            <a:ext cx="7181298" cy="5565693"/>
          </a:xfrm>
          <a:prstGeom prst="rect">
            <a:avLst/>
          </a:prstGeom>
        </p:spPr>
      </p:pic>
    </p:spTree>
    <p:extLst>
      <p:ext uri="{BB962C8B-B14F-4D97-AF65-F5344CB8AC3E}">
        <p14:creationId xmlns:p14="http://schemas.microsoft.com/office/powerpoint/2010/main" val="396353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2B68-62D5-64B0-4CC2-D30F8B1867C2}"/>
              </a:ext>
            </a:extLst>
          </p:cNvPr>
          <p:cNvSpPr>
            <a:spLocks noGrp="1"/>
          </p:cNvSpPr>
          <p:nvPr>
            <p:ph type="title"/>
          </p:nvPr>
        </p:nvSpPr>
        <p:spPr>
          <a:xfrm>
            <a:off x="684212" y="293284"/>
            <a:ext cx="8534400" cy="1507067"/>
          </a:xfrm>
        </p:spPr>
        <p:txBody>
          <a:bodyPr/>
          <a:lstStyle/>
          <a:p>
            <a:r>
              <a:rPr lang="en-US"/>
              <a:t>Prep and packing faq</a:t>
            </a:r>
            <a:endParaRPr lang="en-US" dirty="0"/>
          </a:p>
        </p:txBody>
      </p:sp>
      <p:graphicFrame>
        <p:nvGraphicFramePr>
          <p:cNvPr id="20" name="Content Placeholder 2">
            <a:extLst>
              <a:ext uri="{FF2B5EF4-FFF2-40B4-BE49-F238E27FC236}">
                <a16:creationId xmlns:a16="http://schemas.microsoft.com/office/drawing/2014/main" id="{42EEBFFA-1A13-C409-FA1D-86C6CD082ABB}"/>
              </a:ext>
            </a:extLst>
          </p:cNvPr>
          <p:cNvGraphicFramePr>
            <a:graphicFrameLocks noGrp="1"/>
          </p:cNvGraphicFramePr>
          <p:nvPr>
            <p:ph idx="1"/>
            <p:extLst>
              <p:ext uri="{D42A27DB-BD31-4B8C-83A1-F6EECF244321}">
                <p14:modId xmlns:p14="http://schemas.microsoft.com/office/powerpoint/2010/main" val="2546350514"/>
              </p:ext>
            </p:extLst>
          </p:nvPr>
        </p:nvGraphicFramePr>
        <p:xfrm>
          <a:off x="684212" y="1414272"/>
          <a:ext cx="10044748" cy="5150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707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BB38-2569-5B39-AD24-162533B28558}"/>
              </a:ext>
            </a:extLst>
          </p:cNvPr>
          <p:cNvSpPr>
            <a:spLocks noGrp="1"/>
          </p:cNvSpPr>
          <p:nvPr>
            <p:ph type="title"/>
          </p:nvPr>
        </p:nvSpPr>
        <p:spPr>
          <a:xfrm>
            <a:off x="684212" y="476165"/>
            <a:ext cx="8534400" cy="1389212"/>
          </a:xfrm>
        </p:spPr>
        <p:txBody>
          <a:bodyPr/>
          <a:lstStyle/>
          <a:p>
            <a:r>
              <a:rPr lang="en-US" dirty="0"/>
              <a:t>General </a:t>
            </a:r>
            <a:r>
              <a:rPr lang="en-US" dirty="0" err="1"/>
              <a:t>faq</a:t>
            </a:r>
            <a:endParaRPr lang="en-US" dirty="0"/>
          </a:p>
        </p:txBody>
      </p:sp>
      <p:grpSp>
        <p:nvGrpSpPr>
          <p:cNvPr id="22" name="Group 21">
            <a:extLst>
              <a:ext uri="{FF2B5EF4-FFF2-40B4-BE49-F238E27FC236}">
                <a16:creationId xmlns:a16="http://schemas.microsoft.com/office/drawing/2014/main" id="{32E64DB1-6CE0-B056-CF6E-F1B861F4651B}"/>
              </a:ext>
            </a:extLst>
          </p:cNvPr>
          <p:cNvGrpSpPr/>
          <p:nvPr/>
        </p:nvGrpSpPr>
        <p:grpSpPr>
          <a:xfrm>
            <a:off x="670559" y="1570658"/>
            <a:ext cx="10837229" cy="3716684"/>
            <a:chOff x="684211" y="1867252"/>
            <a:chExt cx="10635429" cy="4514580"/>
          </a:xfrm>
        </p:grpSpPr>
        <p:sp>
          <p:nvSpPr>
            <p:cNvPr id="6" name="Rectangle: Rounded Corners 5">
              <a:extLst>
                <a:ext uri="{FF2B5EF4-FFF2-40B4-BE49-F238E27FC236}">
                  <a16:creationId xmlns:a16="http://schemas.microsoft.com/office/drawing/2014/main" id="{D31AA1BA-EB4C-32A7-1DD9-C20298C65DC0}"/>
                </a:ext>
              </a:extLst>
            </p:cNvPr>
            <p:cNvSpPr/>
            <p:nvPr/>
          </p:nvSpPr>
          <p:spPr>
            <a:xfrm>
              <a:off x="684211" y="1867252"/>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Coffee">
              <a:extLst>
                <a:ext uri="{FF2B5EF4-FFF2-40B4-BE49-F238E27FC236}">
                  <a16:creationId xmlns:a16="http://schemas.microsoft.com/office/drawing/2014/main" id="{CDBC3D66-5D77-E617-733B-275B6FFB5812}"/>
                </a:ext>
              </a:extLst>
            </p:cNvPr>
            <p:cNvSpPr/>
            <p:nvPr/>
          </p:nvSpPr>
          <p:spPr>
            <a:xfrm>
              <a:off x="971599" y="2081012"/>
              <a:ext cx="522524" cy="52252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8C4EC377-43DB-B245-BEAA-F57307611BA3}"/>
                </a:ext>
              </a:extLst>
            </p:cNvPr>
            <p:cNvSpPr/>
            <p:nvPr/>
          </p:nvSpPr>
          <p:spPr>
            <a:xfrm>
              <a:off x="1781511" y="1867252"/>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Will there be coffee?</a:t>
              </a:r>
            </a:p>
          </p:txBody>
        </p:sp>
        <p:sp>
          <p:nvSpPr>
            <p:cNvPr id="9" name="Freeform: Shape 8">
              <a:extLst>
                <a:ext uri="{FF2B5EF4-FFF2-40B4-BE49-F238E27FC236}">
                  <a16:creationId xmlns:a16="http://schemas.microsoft.com/office/drawing/2014/main" id="{D7A833D4-7EFA-1FB5-7107-5BDFAB8F2E16}"/>
                </a:ext>
              </a:extLst>
            </p:cNvPr>
            <p:cNvSpPr/>
            <p:nvPr/>
          </p:nvSpPr>
          <p:spPr>
            <a:xfrm>
              <a:off x="6567454" y="1867252"/>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bg1"/>
                  </a:solidFill>
                </a:rPr>
                <a:t>There is coffee provided in the Sea Base galley, and we will provision each boat with coffee. We do not provide coffee mugs, though.</a:t>
              </a:r>
            </a:p>
          </p:txBody>
        </p:sp>
        <p:sp>
          <p:nvSpPr>
            <p:cNvPr id="10" name="Rectangle: Rounded Corners 9">
              <a:extLst>
                <a:ext uri="{FF2B5EF4-FFF2-40B4-BE49-F238E27FC236}">
                  <a16:creationId xmlns:a16="http://schemas.microsoft.com/office/drawing/2014/main" id="{B39E1A67-C720-B560-9848-601102F2EE4D}"/>
                </a:ext>
              </a:extLst>
            </p:cNvPr>
            <p:cNvSpPr/>
            <p:nvPr/>
          </p:nvSpPr>
          <p:spPr>
            <a:xfrm>
              <a:off x="684211" y="3054807"/>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descr="Full Battery">
              <a:extLst>
                <a:ext uri="{FF2B5EF4-FFF2-40B4-BE49-F238E27FC236}">
                  <a16:creationId xmlns:a16="http://schemas.microsoft.com/office/drawing/2014/main" id="{0F4EC45B-9901-16E3-D976-2C2299364F49}"/>
                </a:ext>
              </a:extLst>
            </p:cNvPr>
            <p:cNvSpPr/>
            <p:nvPr/>
          </p:nvSpPr>
          <p:spPr>
            <a:xfrm>
              <a:off x="971599" y="3268567"/>
              <a:ext cx="522524" cy="52252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E1A20A2B-BDFC-BE7B-4E92-973B21326DFB}"/>
                </a:ext>
              </a:extLst>
            </p:cNvPr>
            <p:cNvSpPr/>
            <p:nvPr/>
          </p:nvSpPr>
          <p:spPr>
            <a:xfrm>
              <a:off x="1781511" y="3054807"/>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a:solidFill>
                    <a:schemeClr val="bg1"/>
                  </a:solidFill>
                </a:rPr>
                <a:t>Will I be able to charge my phone?</a:t>
              </a:r>
            </a:p>
          </p:txBody>
        </p:sp>
        <p:sp>
          <p:nvSpPr>
            <p:cNvPr id="13" name="Freeform: Shape 12">
              <a:extLst>
                <a:ext uri="{FF2B5EF4-FFF2-40B4-BE49-F238E27FC236}">
                  <a16:creationId xmlns:a16="http://schemas.microsoft.com/office/drawing/2014/main" id="{110953F4-C485-4885-2155-B8156B3504D5}"/>
                </a:ext>
              </a:extLst>
            </p:cNvPr>
            <p:cNvSpPr/>
            <p:nvPr/>
          </p:nvSpPr>
          <p:spPr>
            <a:xfrm>
              <a:off x="6567454" y="3054807"/>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rPr>
                <a:t>That is not guaranteed. The suggestion is to keep your phone in airplane mode and only use it for pictures. Take full advantage of this opportunity.</a:t>
              </a:r>
            </a:p>
          </p:txBody>
        </p:sp>
        <p:sp>
          <p:nvSpPr>
            <p:cNvPr id="14" name="Rectangle: Rounded Corners 13">
              <a:extLst>
                <a:ext uri="{FF2B5EF4-FFF2-40B4-BE49-F238E27FC236}">
                  <a16:creationId xmlns:a16="http://schemas.microsoft.com/office/drawing/2014/main" id="{73DB6BE1-5255-43C1-CFEC-D47B23F2D2FE}"/>
                </a:ext>
              </a:extLst>
            </p:cNvPr>
            <p:cNvSpPr/>
            <p:nvPr/>
          </p:nvSpPr>
          <p:spPr>
            <a:xfrm>
              <a:off x="684211" y="4255292"/>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descr="Plug">
              <a:extLst>
                <a:ext uri="{FF2B5EF4-FFF2-40B4-BE49-F238E27FC236}">
                  <a16:creationId xmlns:a16="http://schemas.microsoft.com/office/drawing/2014/main" id="{FEC85128-7F80-6D92-4D1D-7367DD24CD54}"/>
                </a:ext>
              </a:extLst>
            </p:cNvPr>
            <p:cNvSpPr/>
            <p:nvPr/>
          </p:nvSpPr>
          <p:spPr>
            <a:xfrm>
              <a:off x="971599" y="4456122"/>
              <a:ext cx="522524" cy="52252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109890EE-D611-2F64-98E6-EAAA244681EF}"/>
                </a:ext>
              </a:extLst>
            </p:cNvPr>
            <p:cNvSpPr/>
            <p:nvPr/>
          </p:nvSpPr>
          <p:spPr>
            <a:xfrm>
              <a:off x="1781511" y="4242362"/>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a:solidFill>
                    <a:schemeClr val="bg1"/>
                  </a:solidFill>
                </a:rPr>
                <a:t>Will there be power on the boat for me plug in my CPAP machine?</a:t>
              </a:r>
            </a:p>
          </p:txBody>
        </p:sp>
        <p:sp>
          <p:nvSpPr>
            <p:cNvPr id="17" name="Freeform: Shape 16">
              <a:extLst>
                <a:ext uri="{FF2B5EF4-FFF2-40B4-BE49-F238E27FC236}">
                  <a16:creationId xmlns:a16="http://schemas.microsoft.com/office/drawing/2014/main" id="{468EDDBE-269F-6AB2-BCE5-AA528C142C34}"/>
                </a:ext>
              </a:extLst>
            </p:cNvPr>
            <p:cNvSpPr/>
            <p:nvPr/>
          </p:nvSpPr>
          <p:spPr>
            <a:xfrm>
              <a:off x="6567454" y="4242362"/>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bg1"/>
                  </a:solidFill>
                </a:rPr>
                <a:t>That is not guaranteed. The suggestion is to bring batter backups for your CPAP machine. </a:t>
              </a:r>
            </a:p>
          </p:txBody>
        </p:sp>
        <p:sp>
          <p:nvSpPr>
            <p:cNvPr id="18" name="Rectangle: Rounded Corners 17">
              <a:extLst>
                <a:ext uri="{FF2B5EF4-FFF2-40B4-BE49-F238E27FC236}">
                  <a16:creationId xmlns:a16="http://schemas.microsoft.com/office/drawing/2014/main" id="{D12D3E0D-2DDB-9B53-0C63-AF2CC85574A6}"/>
                </a:ext>
              </a:extLst>
            </p:cNvPr>
            <p:cNvSpPr/>
            <p:nvPr/>
          </p:nvSpPr>
          <p:spPr>
            <a:xfrm>
              <a:off x="684211" y="5429917"/>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ectangle 18" descr="Bed">
              <a:extLst>
                <a:ext uri="{FF2B5EF4-FFF2-40B4-BE49-F238E27FC236}">
                  <a16:creationId xmlns:a16="http://schemas.microsoft.com/office/drawing/2014/main" id="{936768C5-3BAE-11D3-A4A2-3773D0F97E25}"/>
                </a:ext>
              </a:extLst>
            </p:cNvPr>
            <p:cNvSpPr/>
            <p:nvPr/>
          </p:nvSpPr>
          <p:spPr>
            <a:xfrm>
              <a:off x="971599" y="5643677"/>
              <a:ext cx="522524" cy="52252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06634911-6315-0FB1-832B-60875F9B4CD4}"/>
                </a:ext>
              </a:extLst>
            </p:cNvPr>
            <p:cNvSpPr/>
            <p:nvPr/>
          </p:nvSpPr>
          <p:spPr>
            <a:xfrm>
              <a:off x="1818076" y="5431789"/>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a:solidFill>
                    <a:schemeClr val="bg1"/>
                  </a:solidFill>
                </a:rPr>
                <a:t>What are sleeping arrangements like?</a:t>
              </a:r>
            </a:p>
          </p:txBody>
        </p:sp>
        <p:sp>
          <p:nvSpPr>
            <p:cNvPr id="21" name="Freeform: Shape 20">
              <a:extLst>
                <a:ext uri="{FF2B5EF4-FFF2-40B4-BE49-F238E27FC236}">
                  <a16:creationId xmlns:a16="http://schemas.microsoft.com/office/drawing/2014/main" id="{7773CE07-FB21-68B3-AC84-F0815D69A13C}"/>
                </a:ext>
              </a:extLst>
            </p:cNvPr>
            <p:cNvSpPr/>
            <p:nvPr/>
          </p:nvSpPr>
          <p:spPr>
            <a:xfrm>
              <a:off x="6567454" y="5429917"/>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rPr>
                <a:t>Most crews choose to sleep on deck. As such, a backpacking style sleeping pad and light blanket or sleeping </a:t>
              </a:r>
              <a:r>
                <a:rPr lang="en-US" sz="1500" dirty="0">
                  <a:solidFill>
                    <a:schemeClr val="bg1"/>
                  </a:solidFill>
                </a:rPr>
                <a:t>bag</a:t>
              </a:r>
              <a:r>
                <a:rPr lang="en-US" sz="1500" kern="1200" dirty="0">
                  <a:solidFill>
                    <a:schemeClr val="bg1"/>
                  </a:solidFill>
                </a:rPr>
                <a:t> is suggested.</a:t>
              </a:r>
            </a:p>
          </p:txBody>
        </p:sp>
      </p:grpSp>
      <p:sp>
        <p:nvSpPr>
          <p:cNvPr id="24" name="TextBox 23">
            <a:extLst>
              <a:ext uri="{FF2B5EF4-FFF2-40B4-BE49-F238E27FC236}">
                <a16:creationId xmlns:a16="http://schemas.microsoft.com/office/drawing/2014/main" id="{6309C596-B249-612C-FB97-87565C5A3998}"/>
              </a:ext>
            </a:extLst>
          </p:cNvPr>
          <p:cNvSpPr txBox="1"/>
          <p:nvPr/>
        </p:nvSpPr>
        <p:spPr>
          <a:xfrm>
            <a:off x="684212" y="5571744"/>
            <a:ext cx="10837229" cy="923330"/>
          </a:xfrm>
          <a:prstGeom prst="rect">
            <a:avLst/>
          </a:prstGeom>
          <a:noFill/>
        </p:spPr>
        <p:txBody>
          <a:bodyPr wrap="square" rtlCol="0">
            <a:spAutoFit/>
          </a:bodyPr>
          <a:lstStyle/>
          <a:p>
            <a:r>
              <a:rPr lang="en-US" dirty="0"/>
              <a:t>The staff and captains at Sea Base want to make your adventure one that will create lifelong memories! When planning your trip, keep that in mind, and do not hesitate to reach out with any further questions!</a:t>
            </a:r>
          </a:p>
        </p:txBody>
      </p:sp>
    </p:spTree>
    <p:extLst>
      <p:ext uri="{BB962C8B-B14F-4D97-AF65-F5344CB8AC3E}">
        <p14:creationId xmlns:p14="http://schemas.microsoft.com/office/powerpoint/2010/main" val="67963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4091-AF3D-0E35-D3E4-6B600FAB09D5}"/>
              </a:ext>
            </a:extLst>
          </p:cNvPr>
          <p:cNvSpPr>
            <a:spLocks noGrp="1"/>
          </p:cNvSpPr>
          <p:nvPr>
            <p:ph type="title"/>
          </p:nvPr>
        </p:nvSpPr>
        <p:spPr>
          <a:xfrm>
            <a:off x="684211" y="363388"/>
            <a:ext cx="8534400" cy="1507067"/>
          </a:xfrm>
        </p:spPr>
        <p:txBody>
          <a:bodyPr/>
          <a:lstStyle/>
          <a:p>
            <a:r>
              <a:rPr lang="en-US" dirty="0"/>
              <a:t>Sailing Programs</a:t>
            </a:r>
          </a:p>
        </p:txBody>
      </p:sp>
      <p:sp>
        <p:nvSpPr>
          <p:cNvPr id="3" name="Content Placeholder 2">
            <a:extLst>
              <a:ext uri="{FF2B5EF4-FFF2-40B4-BE49-F238E27FC236}">
                <a16:creationId xmlns:a16="http://schemas.microsoft.com/office/drawing/2014/main" id="{F30540BE-F8BB-C63F-1428-B08C9AFBBCE3}"/>
              </a:ext>
            </a:extLst>
          </p:cNvPr>
          <p:cNvSpPr>
            <a:spLocks noGrp="1"/>
          </p:cNvSpPr>
          <p:nvPr>
            <p:ph sz="half" idx="1"/>
          </p:nvPr>
        </p:nvSpPr>
        <p:spPr>
          <a:xfrm>
            <a:off x="909272" y="2480055"/>
            <a:ext cx="4937655" cy="3615267"/>
          </a:xfrm>
        </p:spPr>
        <p:txBody>
          <a:bodyPr>
            <a:normAutofit/>
          </a:bodyPr>
          <a:lstStyle/>
          <a:p>
            <a:r>
              <a:rPr lang="en-US" dirty="0"/>
              <a:t>Coral Reef Sailing </a:t>
            </a:r>
            <a:r>
              <a:rPr lang="en-US" sz="1800" dirty="0"/>
              <a:t>(6 days/5 nights) </a:t>
            </a:r>
          </a:p>
          <a:p>
            <a:pPr lvl="1"/>
            <a:r>
              <a:rPr lang="en-US" sz="2000" dirty="0"/>
              <a:t>Crew Size: 6-8</a:t>
            </a:r>
          </a:p>
          <a:p>
            <a:pPr lvl="1"/>
            <a:r>
              <a:rPr lang="en-US" sz="2000" dirty="0"/>
              <a:t>CR 071024 A</a:t>
            </a:r>
          </a:p>
          <a:p>
            <a:r>
              <a:rPr lang="en-US" dirty="0"/>
              <a:t>STEM Eco Sailing </a:t>
            </a:r>
            <a:r>
              <a:rPr lang="en-US" sz="1800" dirty="0"/>
              <a:t>(6 days/5 nights)</a:t>
            </a:r>
          </a:p>
          <a:p>
            <a:pPr lvl="1"/>
            <a:r>
              <a:rPr lang="en-US" sz="2000" dirty="0"/>
              <a:t>Crew Size: 10-12</a:t>
            </a:r>
          </a:p>
          <a:p>
            <a:pPr lvl="1"/>
            <a:r>
              <a:rPr lang="en-US" sz="2000" dirty="0"/>
              <a:t>ES 071024 A</a:t>
            </a:r>
          </a:p>
        </p:txBody>
      </p:sp>
      <p:sp>
        <p:nvSpPr>
          <p:cNvPr id="4" name="Content Placeholder 3">
            <a:extLst>
              <a:ext uri="{FF2B5EF4-FFF2-40B4-BE49-F238E27FC236}">
                <a16:creationId xmlns:a16="http://schemas.microsoft.com/office/drawing/2014/main" id="{B3512D0D-5DCD-F0CC-FBC5-D9BA3653C2F3}"/>
              </a:ext>
            </a:extLst>
          </p:cNvPr>
          <p:cNvSpPr>
            <a:spLocks noGrp="1"/>
          </p:cNvSpPr>
          <p:nvPr>
            <p:ph sz="half" idx="2"/>
          </p:nvPr>
        </p:nvSpPr>
        <p:spPr>
          <a:xfrm>
            <a:off x="5547625" y="2358134"/>
            <a:ext cx="4934479" cy="4136477"/>
          </a:xfrm>
        </p:spPr>
        <p:txBody>
          <a:bodyPr>
            <a:normAutofit/>
          </a:bodyPr>
          <a:lstStyle/>
          <a:p>
            <a:r>
              <a:rPr lang="en-US" dirty="0"/>
              <a:t>Keys Adventure Sailing </a:t>
            </a:r>
            <a:r>
              <a:rPr lang="en-US" sz="1800" dirty="0"/>
              <a:t>(6 days/5 nights)</a:t>
            </a:r>
          </a:p>
          <a:p>
            <a:pPr lvl="1"/>
            <a:r>
              <a:rPr lang="en-US" sz="2000" dirty="0"/>
              <a:t>Crew Size: 6-8</a:t>
            </a:r>
          </a:p>
          <a:p>
            <a:pPr lvl="1"/>
            <a:r>
              <a:rPr lang="en-US" sz="2000" dirty="0"/>
              <a:t>KS 071024 A</a:t>
            </a:r>
          </a:p>
          <a:p>
            <a:r>
              <a:rPr lang="en-US" dirty="0"/>
              <a:t>Sea Exploring </a:t>
            </a:r>
            <a:r>
              <a:rPr lang="en-US" sz="1800" dirty="0"/>
              <a:t>(7 days/6 nights)</a:t>
            </a:r>
          </a:p>
          <a:p>
            <a:pPr lvl="1"/>
            <a:r>
              <a:rPr lang="en-US" sz="2000" dirty="0"/>
              <a:t>Maximum Crew Size: 20</a:t>
            </a:r>
          </a:p>
          <a:p>
            <a:pPr lvl="1"/>
            <a:r>
              <a:rPr lang="en-US" sz="2000" dirty="0"/>
              <a:t>SE 071024 A</a:t>
            </a:r>
          </a:p>
        </p:txBody>
      </p:sp>
      <p:pic>
        <p:nvPicPr>
          <p:cNvPr id="7" name="Picture 6">
            <a:extLst>
              <a:ext uri="{FF2B5EF4-FFF2-40B4-BE49-F238E27FC236}">
                <a16:creationId xmlns:a16="http://schemas.microsoft.com/office/drawing/2014/main" id="{8DCB45EE-A60A-61FD-0A5D-435592726F23}"/>
              </a:ext>
            </a:extLst>
          </p:cNvPr>
          <p:cNvPicPr>
            <a:picLocks noChangeAspect="1"/>
          </p:cNvPicPr>
          <p:nvPr/>
        </p:nvPicPr>
        <p:blipFill>
          <a:blip r:embed="rId2"/>
          <a:stretch>
            <a:fillRect/>
          </a:stretch>
        </p:blipFill>
        <p:spPr>
          <a:xfrm>
            <a:off x="7154494" y="157559"/>
            <a:ext cx="4128234" cy="2743391"/>
          </a:xfrm>
          <a:prstGeom prst="rect">
            <a:avLst/>
          </a:prstGeom>
        </p:spPr>
      </p:pic>
      <p:sp>
        <p:nvSpPr>
          <p:cNvPr id="8" name="TextBox 7">
            <a:extLst>
              <a:ext uri="{FF2B5EF4-FFF2-40B4-BE49-F238E27FC236}">
                <a16:creationId xmlns:a16="http://schemas.microsoft.com/office/drawing/2014/main" id="{9207E42F-283D-0C42-FD31-1E7D400F764A}"/>
              </a:ext>
            </a:extLst>
          </p:cNvPr>
          <p:cNvSpPr txBox="1"/>
          <p:nvPr/>
        </p:nvSpPr>
        <p:spPr>
          <a:xfrm>
            <a:off x="315310" y="1529255"/>
            <a:ext cx="5232314" cy="646331"/>
          </a:xfrm>
          <a:prstGeom prst="rect">
            <a:avLst/>
          </a:prstGeom>
          <a:noFill/>
        </p:spPr>
        <p:txBody>
          <a:bodyPr wrap="square" rtlCol="0">
            <a:spAutoFit/>
          </a:bodyPr>
          <a:lstStyle/>
          <a:p>
            <a:r>
              <a:rPr lang="en-US" dirty="0"/>
              <a:t>	</a:t>
            </a:r>
          </a:p>
          <a:p>
            <a:r>
              <a:rPr lang="en-US" dirty="0"/>
              <a:t>			</a:t>
            </a:r>
            <a:r>
              <a:rPr lang="en-US" dirty="0">
                <a:hlinkClick r:id="rId3"/>
              </a:rPr>
              <a:t>Participant Guides</a:t>
            </a:r>
            <a:endParaRPr lang="en-US" dirty="0"/>
          </a:p>
        </p:txBody>
      </p:sp>
    </p:spTree>
    <p:extLst>
      <p:ext uri="{BB962C8B-B14F-4D97-AF65-F5344CB8AC3E}">
        <p14:creationId xmlns:p14="http://schemas.microsoft.com/office/powerpoint/2010/main" val="321901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A438-4EF4-08D1-34D2-049A430434D7}"/>
              </a:ext>
            </a:extLst>
          </p:cNvPr>
          <p:cNvSpPr>
            <a:spLocks noGrp="1"/>
          </p:cNvSpPr>
          <p:nvPr>
            <p:ph type="title"/>
          </p:nvPr>
        </p:nvSpPr>
        <p:spPr>
          <a:xfrm>
            <a:off x="499532" y="454828"/>
            <a:ext cx="8534400" cy="1507067"/>
          </a:xfrm>
        </p:spPr>
        <p:txBody>
          <a:bodyPr/>
          <a:lstStyle/>
          <a:p>
            <a:r>
              <a:rPr lang="en-US" dirty="0"/>
              <a:t>Eligibility</a:t>
            </a:r>
          </a:p>
        </p:txBody>
      </p:sp>
      <p:sp>
        <p:nvSpPr>
          <p:cNvPr id="3" name="Text Placeholder 2">
            <a:extLst>
              <a:ext uri="{FF2B5EF4-FFF2-40B4-BE49-F238E27FC236}">
                <a16:creationId xmlns:a16="http://schemas.microsoft.com/office/drawing/2014/main" id="{96303619-CBC9-185C-3D04-8EB6A5700855}"/>
              </a:ext>
            </a:extLst>
          </p:cNvPr>
          <p:cNvSpPr>
            <a:spLocks noGrp="1"/>
          </p:cNvSpPr>
          <p:nvPr>
            <p:ph type="body" idx="1"/>
          </p:nvPr>
        </p:nvSpPr>
        <p:spPr>
          <a:xfrm>
            <a:off x="499532" y="1920050"/>
            <a:ext cx="4649787" cy="576262"/>
          </a:xfrm>
        </p:spPr>
        <p:txBody>
          <a:bodyPr/>
          <a:lstStyle/>
          <a:p>
            <a:r>
              <a:rPr lang="en-US" dirty="0"/>
              <a:t>General Eligibility</a:t>
            </a:r>
          </a:p>
        </p:txBody>
      </p:sp>
      <p:sp>
        <p:nvSpPr>
          <p:cNvPr id="4" name="Content Placeholder 3">
            <a:extLst>
              <a:ext uri="{FF2B5EF4-FFF2-40B4-BE49-F238E27FC236}">
                <a16:creationId xmlns:a16="http://schemas.microsoft.com/office/drawing/2014/main" id="{5210F5C6-3A2C-AE28-A4FE-70CEF6B5C1D7}"/>
              </a:ext>
            </a:extLst>
          </p:cNvPr>
          <p:cNvSpPr>
            <a:spLocks noGrp="1"/>
          </p:cNvSpPr>
          <p:nvPr>
            <p:ph sz="half" idx="2"/>
          </p:nvPr>
        </p:nvSpPr>
        <p:spPr>
          <a:xfrm>
            <a:off x="499532" y="2581846"/>
            <a:ext cx="4937655" cy="3030538"/>
          </a:xfrm>
        </p:spPr>
        <p:txBody>
          <a:bodyPr>
            <a:normAutofit fontScale="92500" lnSpcReduction="20000"/>
          </a:bodyPr>
          <a:lstStyle/>
          <a:p>
            <a:r>
              <a:rPr lang="en-US" dirty="0"/>
              <a:t>Registered Member of BSA</a:t>
            </a:r>
          </a:p>
          <a:p>
            <a:r>
              <a:rPr lang="en-US" dirty="0"/>
              <a:t>BSA Swim Classification-Swimmer</a:t>
            </a:r>
          </a:p>
          <a:p>
            <a:r>
              <a:rPr lang="en-US" dirty="0"/>
              <a:t>12 years of age</a:t>
            </a:r>
          </a:p>
          <a:p>
            <a:pPr lvl="1"/>
            <a:r>
              <a:rPr lang="en-US" dirty="0"/>
              <a:t>12-year-old participants are suggested to have a parent attend with them</a:t>
            </a:r>
          </a:p>
          <a:p>
            <a:r>
              <a:rPr lang="en-US" dirty="0"/>
              <a:t>Medically Approved to Participate</a:t>
            </a:r>
          </a:p>
          <a:p>
            <a:pPr lvl="1"/>
            <a:r>
              <a:rPr lang="en-US" dirty="0"/>
              <a:t>(BSA AHMR)</a:t>
            </a:r>
          </a:p>
        </p:txBody>
      </p:sp>
      <p:sp>
        <p:nvSpPr>
          <p:cNvPr id="5" name="Text Placeholder 4">
            <a:extLst>
              <a:ext uri="{FF2B5EF4-FFF2-40B4-BE49-F238E27FC236}">
                <a16:creationId xmlns:a16="http://schemas.microsoft.com/office/drawing/2014/main" id="{3E10304D-1487-C712-4AD0-9F7BA4F29F6F}"/>
              </a:ext>
            </a:extLst>
          </p:cNvPr>
          <p:cNvSpPr>
            <a:spLocks noGrp="1"/>
          </p:cNvSpPr>
          <p:nvPr>
            <p:ph type="body" sz="quarter" idx="3"/>
          </p:nvPr>
        </p:nvSpPr>
        <p:spPr>
          <a:xfrm>
            <a:off x="5437187" y="1920050"/>
            <a:ext cx="4665134" cy="576262"/>
          </a:xfrm>
        </p:spPr>
        <p:txBody>
          <a:bodyPr/>
          <a:lstStyle/>
          <a:p>
            <a:r>
              <a:rPr lang="en-US" dirty="0"/>
              <a:t>Adult Leader Eligibility</a:t>
            </a:r>
          </a:p>
        </p:txBody>
      </p:sp>
      <p:sp>
        <p:nvSpPr>
          <p:cNvPr id="6" name="Content Placeholder 5">
            <a:extLst>
              <a:ext uri="{FF2B5EF4-FFF2-40B4-BE49-F238E27FC236}">
                <a16:creationId xmlns:a16="http://schemas.microsoft.com/office/drawing/2014/main" id="{A4C9EF0E-A8BF-9E26-DC28-F3536B374966}"/>
              </a:ext>
            </a:extLst>
          </p:cNvPr>
          <p:cNvSpPr>
            <a:spLocks noGrp="1"/>
          </p:cNvSpPr>
          <p:nvPr>
            <p:ph sz="quarter" idx="4"/>
          </p:nvPr>
        </p:nvSpPr>
        <p:spPr>
          <a:xfrm>
            <a:off x="5437187" y="2581846"/>
            <a:ext cx="4929188" cy="3550730"/>
          </a:xfrm>
        </p:spPr>
        <p:txBody>
          <a:bodyPr>
            <a:normAutofit fontScale="92500" lnSpcReduction="20000"/>
          </a:bodyPr>
          <a:lstStyle/>
          <a:p>
            <a:r>
              <a:rPr lang="en-US" dirty="0"/>
              <a:t>Registered Member of BSA</a:t>
            </a:r>
          </a:p>
          <a:p>
            <a:r>
              <a:rPr lang="en-US" dirty="0"/>
              <a:t>BSA Swim Classification-Swimmer</a:t>
            </a:r>
          </a:p>
          <a:p>
            <a:r>
              <a:rPr lang="en-US" dirty="0"/>
              <a:t>Medically Approved to Participate</a:t>
            </a:r>
          </a:p>
          <a:p>
            <a:r>
              <a:rPr lang="en-US" dirty="0"/>
              <a:t>Completed Training Certificates</a:t>
            </a:r>
          </a:p>
          <a:p>
            <a:pPr lvl="1"/>
            <a:r>
              <a:rPr lang="en-US" dirty="0"/>
              <a:t>YPT, Safe Swim Defense, Safety Afloat, Haz. Weather, and one adult must have WFA and one adult must be CPR/AED certified.</a:t>
            </a:r>
          </a:p>
          <a:p>
            <a:r>
              <a:rPr lang="en-US" dirty="0"/>
              <a:t>21 years of age or older</a:t>
            </a:r>
          </a:p>
          <a:p>
            <a:r>
              <a:rPr lang="en-US" dirty="0">
                <a:hlinkClick r:id="rId2"/>
              </a:rPr>
              <a:t>Ratios </a:t>
            </a:r>
            <a:r>
              <a:rPr lang="en-US" dirty="0"/>
              <a:t>of males to females and youth to adults</a:t>
            </a:r>
          </a:p>
          <a:p>
            <a:endParaRPr lang="en-US" dirty="0"/>
          </a:p>
        </p:txBody>
      </p:sp>
    </p:spTree>
    <p:extLst>
      <p:ext uri="{BB962C8B-B14F-4D97-AF65-F5344CB8AC3E}">
        <p14:creationId xmlns:p14="http://schemas.microsoft.com/office/powerpoint/2010/main" val="340671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D17A-31B0-67C3-090B-D6E809988474}"/>
              </a:ext>
            </a:extLst>
          </p:cNvPr>
          <p:cNvSpPr>
            <a:spLocks noGrp="1"/>
          </p:cNvSpPr>
          <p:nvPr>
            <p:ph type="title"/>
          </p:nvPr>
        </p:nvSpPr>
        <p:spPr>
          <a:xfrm>
            <a:off x="684211" y="310706"/>
            <a:ext cx="8534400" cy="1507067"/>
          </a:xfrm>
        </p:spPr>
        <p:txBody>
          <a:bodyPr/>
          <a:lstStyle/>
          <a:p>
            <a:r>
              <a:rPr lang="en-US" dirty="0"/>
              <a:t>Paperwork</a:t>
            </a:r>
          </a:p>
        </p:txBody>
      </p:sp>
      <p:sp>
        <p:nvSpPr>
          <p:cNvPr id="3" name="Text Placeholder 2">
            <a:extLst>
              <a:ext uri="{FF2B5EF4-FFF2-40B4-BE49-F238E27FC236}">
                <a16:creationId xmlns:a16="http://schemas.microsoft.com/office/drawing/2014/main" id="{C55846E2-84E1-2704-3713-72CCBB83ECC1}"/>
              </a:ext>
            </a:extLst>
          </p:cNvPr>
          <p:cNvSpPr>
            <a:spLocks noGrp="1"/>
          </p:cNvSpPr>
          <p:nvPr>
            <p:ph type="body" idx="1"/>
          </p:nvPr>
        </p:nvSpPr>
        <p:spPr>
          <a:xfrm>
            <a:off x="684211" y="1529642"/>
            <a:ext cx="4649787" cy="576262"/>
          </a:xfrm>
        </p:spPr>
        <p:txBody>
          <a:bodyPr/>
          <a:lstStyle/>
          <a:p>
            <a:r>
              <a:rPr lang="en-US" dirty="0"/>
              <a:t>At a Glance-By Crew</a:t>
            </a:r>
          </a:p>
        </p:txBody>
      </p:sp>
      <p:sp>
        <p:nvSpPr>
          <p:cNvPr id="4" name="Content Placeholder 3">
            <a:extLst>
              <a:ext uri="{FF2B5EF4-FFF2-40B4-BE49-F238E27FC236}">
                <a16:creationId xmlns:a16="http://schemas.microsoft.com/office/drawing/2014/main" id="{D5EEEFCF-1E60-3D73-6BE7-97F858C8B2D1}"/>
              </a:ext>
            </a:extLst>
          </p:cNvPr>
          <p:cNvSpPr>
            <a:spLocks noGrp="1"/>
          </p:cNvSpPr>
          <p:nvPr>
            <p:ph sz="half" idx="2"/>
          </p:nvPr>
        </p:nvSpPr>
        <p:spPr>
          <a:xfrm>
            <a:off x="684211" y="2129462"/>
            <a:ext cx="4937655" cy="3856810"/>
          </a:xfrm>
        </p:spPr>
        <p:txBody>
          <a:bodyPr>
            <a:normAutofit fontScale="92500" lnSpcReduction="20000"/>
          </a:bodyPr>
          <a:lstStyle/>
          <a:p>
            <a:r>
              <a:rPr lang="en-US" dirty="0"/>
              <a:t>Crew Roster </a:t>
            </a:r>
            <a:r>
              <a:rPr lang="en-US" sz="1600" dirty="0"/>
              <a:t>(90 days prior to arrival)</a:t>
            </a:r>
          </a:p>
          <a:p>
            <a:r>
              <a:rPr lang="en-US" dirty="0">
                <a:hlinkClick r:id="rId2"/>
              </a:rPr>
              <a:t>Pre-Event Medical Screening</a:t>
            </a:r>
            <a:endParaRPr lang="en-US" dirty="0"/>
          </a:p>
          <a:p>
            <a:pPr lvl="1"/>
            <a:r>
              <a:rPr lang="en-US" dirty="0"/>
              <a:t>Should be filled out just prior to departing for Sea Base.</a:t>
            </a:r>
          </a:p>
          <a:p>
            <a:r>
              <a:rPr lang="en-US" dirty="0">
                <a:hlinkClick r:id="rId3"/>
              </a:rPr>
              <a:t>Vessel Liability Waiver </a:t>
            </a:r>
            <a:r>
              <a:rPr lang="en-US" sz="1200" dirty="0"/>
              <a:t>(first 2 spots left blank)</a:t>
            </a:r>
          </a:p>
          <a:p>
            <a:pPr lvl="1"/>
            <a:r>
              <a:rPr lang="en-US" dirty="0"/>
              <a:t>Have parents sign for youth prior to departing</a:t>
            </a:r>
          </a:p>
          <a:p>
            <a:r>
              <a:rPr lang="en-US" dirty="0">
                <a:hlinkClick r:id="rId4"/>
              </a:rPr>
              <a:t>Unit Swim Classification</a:t>
            </a:r>
            <a:endParaRPr lang="en-US" dirty="0"/>
          </a:p>
          <a:p>
            <a:r>
              <a:rPr lang="en-US" dirty="0">
                <a:hlinkClick r:id="rId5"/>
              </a:rPr>
              <a:t>BSA AHMR </a:t>
            </a:r>
            <a:r>
              <a:rPr lang="en-US" sz="1600" dirty="0"/>
              <a:t>(BSA Medical) </a:t>
            </a:r>
          </a:p>
          <a:p>
            <a:pPr lvl="1"/>
            <a:r>
              <a:rPr lang="en-US" sz="1700" dirty="0"/>
              <a:t>Must be 2019 version</a:t>
            </a:r>
          </a:p>
          <a:p>
            <a:pPr lvl="1"/>
            <a:r>
              <a:rPr lang="en-US" sz="1700" dirty="0"/>
              <a:t>Good for one year</a:t>
            </a:r>
          </a:p>
          <a:p>
            <a:pPr lvl="1"/>
            <a:r>
              <a:rPr lang="en-US" sz="1600" dirty="0"/>
              <a:t>Copies of Insurance Cards (Front &amp; Back)</a:t>
            </a:r>
          </a:p>
        </p:txBody>
      </p:sp>
      <p:sp>
        <p:nvSpPr>
          <p:cNvPr id="5" name="Text Placeholder 4">
            <a:extLst>
              <a:ext uri="{FF2B5EF4-FFF2-40B4-BE49-F238E27FC236}">
                <a16:creationId xmlns:a16="http://schemas.microsoft.com/office/drawing/2014/main" id="{E164E499-614B-0AC8-6E47-2B89A0FB52E6}"/>
              </a:ext>
            </a:extLst>
          </p:cNvPr>
          <p:cNvSpPr>
            <a:spLocks noGrp="1"/>
          </p:cNvSpPr>
          <p:nvPr>
            <p:ph type="body" sz="quarter" idx="3"/>
          </p:nvPr>
        </p:nvSpPr>
        <p:spPr>
          <a:xfrm>
            <a:off x="5621866" y="1529642"/>
            <a:ext cx="4665134" cy="576262"/>
          </a:xfrm>
        </p:spPr>
        <p:txBody>
          <a:bodyPr/>
          <a:lstStyle/>
          <a:p>
            <a:r>
              <a:rPr lang="en-US" dirty="0"/>
              <a:t>At a Glance-For Adults</a:t>
            </a:r>
          </a:p>
        </p:txBody>
      </p:sp>
      <p:sp>
        <p:nvSpPr>
          <p:cNvPr id="6" name="Content Placeholder 5">
            <a:extLst>
              <a:ext uri="{FF2B5EF4-FFF2-40B4-BE49-F238E27FC236}">
                <a16:creationId xmlns:a16="http://schemas.microsoft.com/office/drawing/2014/main" id="{81FE04BA-5233-2150-9CB9-E2CE6BCBB813}"/>
              </a:ext>
            </a:extLst>
          </p:cNvPr>
          <p:cNvSpPr>
            <a:spLocks noGrp="1"/>
          </p:cNvSpPr>
          <p:nvPr>
            <p:ph sz="quarter" idx="4"/>
          </p:nvPr>
        </p:nvSpPr>
        <p:spPr>
          <a:xfrm>
            <a:off x="5333998" y="2105904"/>
            <a:ext cx="4929188" cy="4063248"/>
          </a:xfrm>
        </p:spPr>
        <p:txBody>
          <a:bodyPr>
            <a:normAutofit fontScale="92500" lnSpcReduction="20000"/>
          </a:bodyPr>
          <a:lstStyle/>
          <a:p>
            <a:r>
              <a:rPr lang="en-US" sz="2400" dirty="0"/>
              <a:t>At least one adult leader</a:t>
            </a:r>
          </a:p>
          <a:p>
            <a:pPr lvl="1"/>
            <a:r>
              <a:rPr lang="en-US" sz="1900" dirty="0"/>
              <a:t>CPR/AED</a:t>
            </a:r>
          </a:p>
          <a:p>
            <a:pPr lvl="1"/>
            <a:r>
              <a:rPr lang="en-US" sz="1900" dirty="0"/>
              <a:t>Wilderness First Aid or greater certification (course must have in-person section)</a:t>
            </a:r>
          </a:p>
          <a:p>
            <a:r>
              <a:rPr lang="en-US" sz="2400" dirty="0"/>
              <a:t>Each adult leader</a:t>
            </a:r>
          </a:p>
          <a:p>
            <a:pPr lvl="1"/>
            <a:r>
              <a:rPr lang="en-US" sz="1900" dirty="0"/>
              <a:t>Youth Protection Certificate</a:t>
            </a:r>
          </a:p>
          <a:p>
            <a:pPr lvl="1"/>
            <a:r>
              <a:rPr lang="en-US" sz="1900" dirty="0"/>
              <a:t>Safe Swim Defense Certificate</a:t>
            </a:r>
          </a:p>
          <a:p>
            <a:pPr lvl="1"/>
            <a:r>
              <a:rPr lang="en-US" sz="1900" dirty="0"/>
              <a:t>Safety Afloat Certificate</a:t>
            </a:r>
          </a:p>
          <a:p>
            <a:pPr lvl="1"/>
            <a:r>
              <a:rPr lang="en-US" sz="1900" dirty="0"/>
              <a:t>Hazardous Weather Certificate</a:t>
            </a:r>
            <a:endParaRPr lang="en-US" sz="1400" dirty="0"/>
          </a:p>
        </p:txBody>
      </p:sp>
    </p:spTree>
    <p:extLst>
      <p:ext uri="{BB962C8B-B14F-4D97-AF65-F5344CB8AC3E}">
        <p14:creationId xmlns:p14="http://schemas.microsoft.com/office/powerpoint/2010/main" val="122272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4288A7-AD80-B143-0DFF-F8EFC174D7B0}"/>
              </a:ext>
            </a:extLst>
          </p:cNvPr>
          <p:cNvSpPr>
            <a:spLocks noGrp="1"/>
          </p:cNvSpPr>
          <p:nvPr>
            <p:ph type="title"/>
          </p:nvPr>
        </p:nvSpPr>
        <p:spPr>
          <a:xfrm>
            <a:off x="867092" y="159172"/>
            <a:ext cx="9581452" cy="1507067"/>
          </a:xfrm>
        </p:spPr>
        <p:txBody>
          <a:bodyPr/>
          <a:lstStyle/>
          <a:p>
            <a:r>
              <a:rPr lang="en-US" dirty="0"/>
              <a:t>Common mistakes on the medical</a:t>
            </a:r>
          </a:p>
        </p:txBody>
      </p:sp>
      <p:pic>
        <p:nvPicPr>
          <p:cNvPr id="11" name="Picture 10">
            <a:extLst>
              <a:ext uri="{FF2B5EF4-FFF2-40B4-BE49-F238E27FC236}">
                <a16:creationId xmlns:a16="http://schemas.microsoft.com/office/drawing/2014/main" id="{3EF2DDF5-FB5B-66C2-95BC-BDF62E79458F}"/>
              </a:ext>
            </a:extLst>
          </p:cNvPr>
          <p:cNvPicPr>
            <a:picLocks noChangeAspect="1"/>
          </p:cNvPicPr>
          <p:nvPr/>
        </p:nvPicPr>
        <p:blipFill>
          <a:blip r:embed="rId2"/>
          <a:stretch>
            <a:fillRect/>
          </a:stretch>
        </p:blipFill>
        <p:spPr>
          <a:xfrm>
            <a:off x="358320" y="1499616"/>
            <a:ext cx="3714954" cy="4834128"/>
          </a:xfrm>
          <a:prstGeom prst="rect">
            <a:avLst/>
          </a:prstGeom>
        </p:spPr>
      </p:pic>
      <p:pic>
        <p:nvPicPr>
          <p:cNvPr id="13" name="Picture 12">
            <a:extLst>
              <a:ext uri="{FF2B5EF4-FFF2-40B4-BE49-F238E27FC236}">
                <a16:creationId xmlns:a16="http://schemas.microsoft.com/office/drawing/2014/main" id="{ABB9B710-1D09-6D61-8F88-725F2F98770E}"/>
              </a:ext>
            </a:extLst>
          </p:cNvPr>
          <p:cNvPicPr>
            <a:picLocks noChangeAspect="1"/>
          </p:cNvPicPr>
          <p:nvPr/>
        </p:nvPicPr>
        <p:blipFill>
          <a:blip r:embed="rId3"/>
          <a:stretch>
            <a:fillRect/>
          </a:stretch>
        </p:blipFill>
        <p:spPr>
          <a:xfrm>
            <a:off x="4313927" y="1499616"/>
            <a:ext cx="3564145" cy="4834128"/>
          </a:xfrm>
          <a:prstGeom prst="rect">
            <a:avLst/>
          </a:prstGeom>
        </p:spPr>
      </p:pic>
      <p:pic>
        <p:nvPicPr>
          <p:cNvPr id="15" name="Picture 14">
            <a:extLst>
              <a:ext uri="{FF2B5EF4-FFF2-40B4-BE49-F238E27FC236}">
                <a16:creationId xmlns:a16="http://schemas.microsoft.com/office/drawing/2014/main" id="{6D3FD7D1-D2DC-B62C-C020-E47ECA0D4455}"/>
              </a:ext>
            </a:extLst>
          </p:cNvPr>
          <p:cNvPicPr>
            <a:picLocks noChangeAspect="1"/>
          </p:cNvPicPr>
          <p:nvPr/>
        </p:nvPicPr>
        <p:blipFill>
          <a:blip r:embed="rId4"/>
          <a:stretch>
            <a:fillRect/>
          </a:stretch>
        </p:blipFill>
        <p:spPr>
          <a:xfrm>
            <a:off x="8118725" y="1499616"/>
            <a:ext cx="3640665" cy="4834128"/>
          </a:xfrm>
          <a:prstGeom prst="rect">
            <a:avLst/>
          </a:prstGeom>
        </p:spPr>
      </p:pic>
    </p:spTree>
    <p:extLst>
      <p:ext uri="{BB962C8B-B14F-4D97-AF65-F5344CB8AC3E}">
        <p14:creationId xmlns:p14="http://schemas.microsoft.com/office/powerpoint/2010/main" val="356131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at in the water&#10;&#10;Description automatically generated with low confidence">
            <a:extLst>
              <a:ext uri="{FF2B5EF4-FFF2-40B4-BE49-F238E27FC236}">
                <a16:creationId xmlns:a16="http://schemas.microsoft.com/office/drawing/2014/main" id="{2AAEED47-E525-1775-73FE-2139E909B09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7877" r="29456"/>
          <a:stretch/>
        </p:blipFill>
        <p:spPr bwMode="auto">
          <a:xfrm>
            <a:off x="3174" y="10"/>
            <a:ext cx="12192000" cy="6857990"/>
          </a:xfrm>
          <a:prstGeom prst="rect">
            <a:avLst/>
          </a:prstGeom>
          <a:noFill/>
        </p:spPr>
      </p:pic>
      <p:sp>
        <p:nvSpPr>
          <p:cNvPr id="2" name="Title 1">
            <a:extLst>
              <a:ext uri="{FF2B5EF4-FFF2-40B4-BE49-F238E27FC236}">
                <a16:creationId xmlns:a16="http://schemas.microsoft.com/office/drawing/2014/main" id="{71B1A44A-3B56-0AB7-0A6F-5977E0C20F9A}"/>
              </a:ext>
            </a:extLst>
          </p:cNvPr>
          <p:cNvSpPr>
            <a:spLocks noGrp="1"/>
          </p:cNvSpPr>
          <p:nvPr>
            <p:ph type="title"/>
          </p:nvPr>
        </p:nvSpPr>
        <p:spPr>
          <a:xfrm>
            <a:off x="598742" y="5240865"/>
            <a:ext cx="8534400" cy="1507067"/>
          </a:xfrm>
        </p:spPr>
        <p:txBody>
          <a:bodyPr>
            <a:normAutofit/>
          </a:bodyPr>
          <a:lstStyle/>
          <a:p>
            <a:r>
              <a:rPr lang="en-US" dirty="0"/>
              <a:t>Coral reef sailing</a:t>
            </a:r>
          </a:p>
        </p:txBody>
      </p:sp>
      <p:sp>
        <p:nvSpPr>
          <p:cNvPr id="3" name="Content Placeholder 2">
            <a:extLst>
              <a:ext uri="{FF2B5EF4-FFF2-40B4-BE49-F238E27FC236}">
                <a16:creationId xmlns:a16="http://schemas.microsoft.com/office/drawing/2014/main" id="{A4ECDB42-5B1B-5E05-B711-B7CEAD42DF45}"/>
              </a:ext>
            </a:extLst>
          </p:cNvPr>
          <p:cNvSpPr>
            <a:spLocks noGrp="1"/>
          </p:cNvSpPr>
          <p:nvPr>
            <p:ph idx="1"/>
          </p:nvPr>
        </p:nvSpPr>
        <p:spPr>
          <a:xfrm>
            <a:off x="586676" y="464648"/>
            <a:ext cx="9179116" cy="5241207"/>
          </a:xfrm>
        </p:spPr>
        <p:txBody>
          <a:bodyPr>
            <a:normAutofit/>
          </a:bodyPr>
          <a:lstStyle/>
          <a:p>
            <a:pPr>
              <a:lnSpc>
                <a:spcPct val="90000"/>
              </a:lnSpc>
            </a:pPr>
            <a:r>
              <a:rPr lang="en-US" dirty="0">
                <a:solidFill>
                  <a:schemeClr val="tx1"/>
                </a:solidFill>
              </a:rPr>
              <a:t>6 day/5 night adventure (For example - Arrive Sunday, depart Friday)</a:t>
            </a:r>
          </a:p>
          <a:p>
            <a:pPr>
              <a:lnSpc>
                <a:spcPct val="90000"/>
              </a:lnSpc>
            </a:pPr>
            <a:r>
              <a:rPr lang="en-US" dirty="0">
                <a:solidFill>
                  <a:schemeClr val="tx1"/>
                </a:solidFill>
              </a:rPr>
              <a:t>Arrival day: Arrive between 1-3 pm at Florida Sea Base </a:t>
            </a:r>
          </a:p>
          <a:p>
            <a:pPr lvl="2">
              <a:lnSpc>
                <a:spcPct val="90000"/>
              </a:lnSpc>
            </a:pPr>
            <a:r>
              <a:rPr lang="en-US" sz="2000" dirty="0">
                <a:solidFill>
                  <a:schemeClr val="tx1"/>
                </a:solidFill>
              </a:rPr>
              <a:t>73800 Overseas Hwy. Islamorada, FL 33036</a:t>
            </a:r>
          </a:p>
          <a:p>
            <a:pPr lvl="1">
              <a:lnSpc>
                <a:spcPct val="90000"/>
              </a:lnSpc>
            </a:pPr>
            <a:r>
              <a:rPr lang="en-US" sz="2000" dirty="0">
                <a:solidFill>
                  <a:schemeClr val="tx1"/>
                </a:solidFill>
              </a:rPr>
              <a:t>Check-in: Paperwork check, crew photo, gear shakedown, snorkel gear checkout, snorkel review</a:t>
            </a:r>
          </a:p>
          <a:p>
            <a:pPr lvl="1">
              <a:lnSpc>
                <a:spcPct val="90000"/>
              </a:lnSpc>
            </a:pPr>
            <a:r>
              <a:rPr lang="en-US" sz="2000" dirty="0">
                <a:solidFill>
                  <a:schemeClr val="tx1"/>
                </a:solidFill>
              </a:rPr>
              <a:t>If your crew arrival day is before Daylight Savings Time changes, we ask that you arrive </a:t>
            </a:r>
            <a:r>
              <a:rPr lang="en-US" sz="2000" b="1" dirty="0">
                <a:solidFill>
                  <a:schemeClr val="tx1"/>
                </a:solidFill>
              </a:rPr>
              <a:t>BY 1:00 PM </a:t>
            </a:r>
            <a:r>
              <a:rPr lang="en-US" sz="2000" dirty="0">
                <a:solidFill>
                  <a:schemeClr val="tx1"/>
                </a:solidFill>
              </a:rPr>
              <a:t>so that you can board and set sail on arrival day</a:t>
            </a:r>
          </a:p>
          <a:p>
            <a:pPr>
              <a:lnSpc>
                <a:spcPct val="90000"/>
              </a:lnSpc>
            </a:pPr>
            <a:r>
              <a:rPr lang="en-US" dirty="0">
                <a:solidFill>
                  <a:schemeClr val="tx1"/>
                </a:solidFill>
              </a:rPr>
              <a:t>Days 2-5: Enjoying your adventure aboard a 40+ ft. sailing vessel snorkeling the reefs of the Florida Keys, learning to sail, and fishing to your heart’s content. </a:t>
            </a:r>
          </a:p>
          <a:p>
            <a:pPr>
              <a:lnSpc>
                <a:spcPct val="90000"/>
              </a:lnSpc>
            </a:pPr>
            <a:r>
              <a:rPr lang="en-US" dirty="0">
                <a:solidFill>
                  <a:schemeClr val="tx1"/>
                </a:solidFill>
              </a:rPr>
              <a:t>Departure day: Boat will return to dock between 8:30-9:30. Crew will help captain clean vessel, shower up, and be able to check out the Ship Store. We ask crews to depart by 11 am.</a:t>
            </a:r>
          </a:p>
        </p:txBody>
      </p:sp>
    </p:spTree>
    <p:extLst>
      <p:ext uri="{BB962C8B-B14F-4D97-AF65-F5344CB8AC3E}">
        <p14:creationId xmlns:p14="http://schemas.microsoft.com/office/powerpoint/2010/main" val="371729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uple of people underwater&#10;&#10;Description automatically generated">
            <a:extLst>
              <a:ext uri="{FF2B5EF4-FFF2-40B4-BE49-F238E27FC236}">
                <a16:creationId xmlns:a16="http://schemas.microsoft.com/office/drawing/2014/main" id="{04BAA3AE-8172-15FC-6B11-F3E33780839F}"/>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22645" b="2356"/>
          <a:stretch/>
        </p:blipFill>
        <p:spPr>
          <a:xfrm>
            <a:off x="3174" y="10"/>
            <a:ext cx="12192000" cy="6857990"/>
          </a:xfrm>
          <a:prstGeom prst="rect">
            <a:avLst/>
          </a:prstGeom>
        </p:spPr>
      </p:pic>
      <p:sp>
        <p:nvSpPr>
          <p:cNvPr id="2" name="Title 1">
            <a:extLst>
              <a:ext uri="{FF2B5EF4-FFF2-40B4-BE49-F238E27FC236}">
                <a16:creationId xmlns:a16="http://schemas.microsoft.com/office/drawing/2014/main" id="{71B1A44A-3B56-0AB7-0A6F-5977E0C20F9A}"/>
              </a:ext>
            </a:extLst>
          </p:cNvPr>
          <p:cNvSpPr>
            <a:spLocks noGrp="1"/>
          </p:cNvSpPr>
          <p:nvPr>
            <p:ph type="title"/>
          </p:nvPr>
        </p:nvSpPr>
        <p:spPr>
          <a:xfrm>
            <a:off x="677863" y="5252720"/>
            <a:ext cx="8534400" cy="1507067"/>
          </a:xfrm>
        </p:spPr>
        <p:txBody>
          <a:bodyPr>
            <a:normAutofit/>
          </a:bodyPr>
          <a:lstStyle/>
          <a:p>
            <a:r>
              <a:rPr lang="en-US" dirty="0"/>
              <a:t>Stem eco sailing</a:t>
            </a:r>
          </a:p>
        </p:txBody>
      </p:sp>
      <p:sp>
        <p:nvSpPr>
          <p:cNvPr id="3" name="Content Placeholder 2">
            <a:extLst>
              <a:ext uri="{FF2B5EF4-FFF2-40B4-BE49-F238E27FC236}">
                <a16:creationId xmlns:a16="http://schemas.microsoft.com/office/drawing/2014/main" id="{A4ECDB42-5B1B-5E05-B711-B7CEAD42DF45}"/>
              </a:ext>
            </a:extLst>
          </p:cNvPr>
          <p:cNvSpPr>
            <a:spLocks noGrp="1"/>
          </p:cNvSpPr>
          <p:nvPr>
            <p:ph idx="1"/>
          </p:nvPr>
        </p:nvSpPr>
        <p:spPr>
          <a:xfrm>
            <a:off x="684212" y="685800"/>
            <a:ext cx="9215692" cy="4861560"/>
          </a:xfrm>
        </p:spPr>
        <p:txBody>
          <a:bodyPr>
            <a:normAutofit lnSpcReduction="10000"/>
          </a:bodyPr>
          <a:lstStyle/>
          <a:p>
            <a:pPr>
              <a:lnSpc>
                <a:spcPct val="90000"/>
              </a:lnSpc>
            </a:pPr>
            <a:r>
              <a:rPr lang="en-US" sz="1800" dirty="0">
                <a:solidFill>
                  <a:schemeClr val="tx1"/>
                </a:solidFill>
              </a:rPr>
              <a:t>6 day/5 night adventure (For example - Arrive Sunday, depart Friday)</a:t>
            </a:r>
          </a:p>
          <a:p>
            <a:pPr>
              <a:lnSpc>
                <a:spcPct val="90000"/>
              </a:lnSpc>
            </a:pPr>
            <a:r>
              <a:rPr lang="en-US" sz="1800" dirty="0">
                <a:solidFill>
                  <a:schemeClr val="tx1"/>
                </a:solidFill>
              </a:rPr>
              <a:t>Arrival day: Arrive between 1-3 pm at Florida Sea Base </a:t>
            </a:r>
          </a:p>
          <a:p>
            <a:pPr lvl="2">
              <a:lnSpc>
                <a:spcPct val="90000"/>
              </a:lnSpc>
            </a:pPr>
            <a:r>
              <a:rPr lang="en-US" sz="1800" dirty="0">
                <a:solidFill>
                  <a:schemeClr val="tx1"/>
                </a:solidFill>
              </a:rPr>
              <a:t>73800 Overseas Hwy. Islamorada, FL 33036</a:t>
            </a:r>
          </a:p>
          <a:p>
            <a:pPr lvl="1">
              <a:lnSpc>
                <a:spcPct val="90000"/>
              </a:lnSpc>
            </a:pPr>
            <a:r>
              <a:rPr lang="en-US" dirty="0">
                <a:solidFill>
                  <a:schemeClr val="tx1"/>
                </a:solidFill>
              </a:rPr>
              <a:t>Check-in: Paperwork check, crew photo, gear shakedown, snorkel gear checkout, snorkel review</a:t>
            </a:r>
          </a:p>
          <a:p>
            <a:pPr lvl="1">
              <a:lnSpc>
                <a:spcPct val="90000"/>
              </a:lnSpc>
            </a:pPr>
            <a:r>
              <a:rPr lang="en-US" dirty="0">
                <a:solidFill>
                  <a:schemeClr val="tx1"/>
                </a:solidFill>
              </a:rPr>
              <a:t>If your crew arrival day is before Daylight Savings Time changes, we ask that you arrive </a:t>
            </a:r>
            <a:r>
              <a:rPr lang="en-US" b="1" dirty="0">
                <a:solidFill>
                  <a:schemeClr val="tx1"/>
                </a:solidFill>
              </a:rPr>
              <a:t>BY 1:00 PM </a:t>
            </a:r>
            <a:r>
              <a:rPr lang="en-US" dirty="0">
                <a:solidFill>
                  <a:schemeClr val="tx1"/>
                </a:solidFill>
              </a:rPr>
              <a:t>so that you can board and set sail on arrival day</a:t>
            </a:r>
          </a:p>
          <a:p>
            <a:pPr lvl="1">
              <a:lnSpc>
                <a:spcPct val="90000"/>
              </a:lnSpc>
            </a:pPr>
            <a:r>
              <a:rPr lang="en-US" dirty="0">
                <a:solidFill>
                  <a:schemeClr val="tx1"/>
                </a:solidFill>
              </a:rPr>
              <a:t>Crews will be split up onto two boats for the week. The boats will share a similar float plan</a:t>
            </a:r>
          </a:p>
          <a:p>
            <a:pPr>
              <a:lnSpc>
                <a:spcPct val="90000"/>
              </a:lnSpc>
            </a:pPr>
            <a:r>
              <a:rPr lang="en-US" sz="1800" dirty="0">
                <a:solidFill>
                  <a:schemeClr val="tx1"/>
                </a:solidFill>
              </a:rPr>
              <a:t>Days 2-5: STEM Eco crews will have a mate aboard delivering marine ecology curriculum. Each day crews will learn about a different marine ecosystem, snorkeling, kayaking, fishing, and sailing through them, all while living aboard a 40+ ft sailboat.</a:t>
            </a:r>
          </a:p>
          <a:p>
            <a:pPr>
              <a:lnSpc>
                <a:spcPct val="90000"/>
              </a:lnSpc>
            </a:pPr>
            <a:r>
              <a:rPr lang="en-US" sz="1800" dirty="0">
                <a:solidFill>
                  <a:schemeClr val="tx1"/>
                </a:solidFill>
              </a:rPr>
              <a:t>Departure day: Boat will return to dock between 8:30-9:30. Crew will help captain clean vessel, shower up, and be able to check out the Ship Store. We ask crews to depart by 11 am.</a:t>
            </a:r>
          </a:p>
        </p:txBody>
      </p:sp>
    </p:spTree>
    <p:extLst>
      <p:ext uri="{BB962C8B-B14F-4D97-AF65-F5344CB8AC3E}">
        <p14:creationId xmlns:p14="http://schemas.microsoft.com/office/powerpoint/2010/main" val="200222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n a boat&#10;&#10;Description automatically generated">
            <a:extLst>
              <a:ext uri="{FF2B5EF4-FFF2-40B4-BE49-F238E27FC236}">
                <a16:creationId xmlns:a16="http://schemas.microsoft.com/office/drawing/2014/main" id="{7ED1C88F-13D0-071F-9E4D-C0455C3D0BD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2994" b="2736"/>
          <a:stretch/>
        </p:blipFill>
        <p:spPr>
          <a:xfrm>
            <a:off x="3174" y="10"/>
            <a:ext cx="12192000" cy="6857990"/>
          </a:xfrm>
          <a:prstGeom prst="rect">
            <a:avLst/>
          </a:prstGeom>
        </p:spPr>
      </p:pic>
      <p:sp>
        <p:nvSpPr>
          <p:cNvPr id="2" name="Title 1">
            <a:extLst>
              <a:ext uri="{FF2B5EF4-FFF2-40B4-BE49-F238E27FC236}">
                <a16:creationId xmlns:a16="http://schemas.microsoft.com/office/drawing/2014/main" id="{71B1A44A-3B56-0AB7-0A6F-5977E0C20F9A}"/>
              </a:ext>
            </a:extLst>
          </p:cNvPr>
          <p:cNvSpPr>
            <a:spLocks noGrp="1"/>
          </p:cNvSpPr>
          <p:nvPr>
            <p:ph type="title"/>
          </p:nvPr>
        </p:nvSpPr>
        <p:spPr>
          <a:xfrm>
            <a:off x="684212" y="5418666"/>
            <a:ext cx="8534400" cy="1507067"/>
          </a:xfrm>
        </p:spPr>
        <p:txBody>
          <a:bodyPr>
            <a:normAutofit/>
          </a:bodyPr>
          <a:lstStyle/>
          <a:p>
            <a:r>
              <a:rPr lang="en-US" dirty="0"/>
              <a:t>Keys adventure sailing</a:t>
            </a:r>
          </a:p>
        </p:txBody>
      </p:sp>
      <p:sp>
        <p:nvSpPr>
          <p:cNvPr id="3" name="Content Placeholder 2">
            <a:extLst>
              <a:ext uri="{FF2B5EF4-FFF2-40B4-BE49-F238E27FC236}">
                <a16:creationId xmlns:a16="http://schemas.microsoft.com/office/drawing/2014/main" id="{A4ECDB42-5B1B-5E05-B711-B7CEAD42DF45}"/>
              </a:ext>
            </a:extLst>
          </p:cNvPr>
          <p:cNvSpPr>
            <a:spLocks noGrp="1"/>
          </p:cNvSpPr>
          <p:nvPr>
            <p:ph idx="1"/>
          </p:nvPr>
        </p:nvSpPr>
        <p:spPr>
          <a:xfrm>
            <a:off x="684212" y="685800"/>
            <a:ext cx="8534400" cy="5020056"/>
          </a:xfrm>
        </p:spPr>
        <p:txBody>
          <a:bodyPr>
            <a:normAutofit lnSpcReduction="10000"/>
          </a:bodyPr>
          <a:lstStyle/>
          <a:p>
            <a:pPr>
              <a:lnSpc>
                <a:spcPct val="90000"/>
              </a:lnSpc>
            </a:pPr>
            <a:r>
              <a:rPr lang="en-US" sz="1800" dirty="0">
                <a:solidFill>
                  <a:schemeClr val="tx1"/>
                </a:solidFill>
              </a:rPr>
              <a:t>6 day/5 night adventure (For example - Arrive Sunday, depart Friday)</a:t>
            </a:r>
          </a:p>
          <a:p>
            <a:pPr>
              <a:lnSpc>
                <a:spcPct val="90000"/>
              </a:lnSpc>
            </a:pPr>
            <a:r>
              <a:rPr lang="en-US" sz="1800" dirty="0">
                <a:solidFill>
                  <a:schemeClr val="tx1"/>
                </a:solidFill>
              </a:rPr>
              <a:t>Arrival day: Arrive between 1-3 pm at Florida Sea Base</a:t>
            </a:r>
          </a:p>
          <a:p>
            <a:pPr lvl="2">
              <a:lnSpc>
                <a:spcPct val="90000"/>
              </a:lnSpc>
            </a:pPr>
            <a:r>
              <a:rPr lang="en-US" sz="1800" dirty="0">
                <a:solidFill>
                  <a:schemeClr val="tx1"/>
                </a:solidFill>
              </a:rPr>
              <a:t>73800 Overseas Hwy. Islamorada, FL 33036</a:t>
            </a:r>
          </a:p>
          <a:p>
            <a:pPr lvl="1">
              <a:lnSpc>
                <a:spcPct val="90000"/>
              </a:lnSpc>
            </a:pPr>
            <a:r>
              <a:rPr lang="en-US" dirty="0">
                <a:solidFill>
                  <a:schemeClr val="tx1"/>
                </a:solidFill>
              </a:rPr>
              <a:t>Check-in: Paperwork check, crew photo, gear shakedown, snorkel gear checkout, snorkel review</a:t>
            </a:r>
          </a:p>
          <a:p>
            <a:pPr lvl="1">
              <a:lnSpc>
                <a:spcPct val="90000"/>
              </a:lnSpc>
            </a:pPr>
            <a:r>
              <a:rPr lang="en-US" dirty="0">
                <a:solidFill>
                  <a:schemeClr val="tx1"/>
                </a:solidFill>
              </a:rPr>
              <a:t>If your crew arrival day is before Daylight Savings Time changes, we ask that you arrive </a:t>
            </a:r>
            <a:r>
              <a:rPr lang="en-US" b="1" dirty="0">
                <a:solidFill>
                  <a:schemeClr val="tx1"/>
                </a:solidFill>
              </a:rPr>
              <a:t>BY 1:00 PM </a:t>
            </a:r>
            <a:r>
              <a:rPr lang="en-US" dirty="0">
                <a:solidFill>
                  <a:schemeClr val="tx1"/>
                </a:solidFill>
              </a:rPr>
              <a:t>so that you can board and set sail on arrival day</a:t>
            </a:r>
          </a:p>
          <a:p>
            <a:pPr>
              <a:lnSpc>
                <a:spcPct val="90000"/>
              </a:lnSpc>
            </a:pPr>
            <a:r>
              <a:rPr lang="en-US" sz="1800" dirty="0">
                <a:solidFill>
                  <a:schemeClr val="tx1"/>
                </a:solidFill>
              </a:rPr>
              <a:t>Days 1-3 will be spent aboard vessel enjoying the blue waters of the Florida Keys and everything they have to offer.</a:t>
            </a:r>
          </a:p>
          <a:p>
            <a:pPr lvl="1">
              <a:lnSpc>
                <a:spcPct val="90000"/>
              </a:lnSpc>
            </a:pPr>
            <a:r>
              <a:rPr lang="en-US" dirty="0">
                <a:solidFill>
                  <a:schemeClr val="tx1"/>
                </a:solidFill>
              </a:rPr>
              <a:t>Afternoon of Day 3 boat will return to dock and crew will disembark </a:t>
            </a:r>
          </a:p>
          <a:p>
            <a:pPr>
              <a:lnSpc>
                <a:spcPct val="90000"/>
              </a:lnSpc>
            </a:pPr>
            <a:r>
              <a:rPr lang="en-US" sz="1800" dirty="0">
                <a:solidFill>
                  <a:schemeClr val="tx1"/>
                </a:solidFill>
              </a:rPr>
              <a:t>Days 4-5: Crews will be participating in land-based activities such as kayaking/SUP, snorkeling, small boat sailing, and an island tour from one of our power boats</a:t>
            </a:r>
          </a:p>
          <a:p>
            <a:pPr lvl="1">
              <a:lnSpc>
                <a:spcPct val="90000"/>
              </a:lnSpc>
            </a:pPr>
            <a:r>
              <a:rPr lang="en-US" dirty="0">
                <a:solidFill>
                  <a:schemeClr val="tx1"/>
                </a:solidFill>
              </a:rPr>
              <a:t>Evening of Day 5 crews will participate in luau dinner</a:t>
            </a:r>
          </a:p>
          <a:p>
            <a:pPr>
              <a:lnSpc>
                <a:spcPct val="90000"/>
              </a:lnSpc>
            </a:pPr>
            <a:r>
              <a:rPr lang="en-US" sz="1800" dirty="0">
                <a:solidFill>
                  <a:schemeClr val="tx1"/>
                </a:solidFill>
              </a:rPr>
              <a:t>Departure day: Breakfast will be served at 8 am. Crews can leave earlier if needed. Crews are asked to depart by 10 am.</a:t>
            </a:r>
          </a:p>
        </p:txBody>
      </p:sp>
    </p:spTree>
    <p:extLst>
      <p:ext uri="{BB962C8B-B14F-4D97-AF65-F5344CB8AC3E}">
        <p14:creationId xmlns:p14="http://schemas.microsoft.com/office/powerpoint/2010/main" val="35149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FA421D-D385-15E6-6805-5EABC888444E}"/>
              </a:ext>
            </a:extLst>
          </p:cNvPr>
          <p:cNvPicPr>
            <a:picLocks noChangeAspect="1"/>
          </p:cNvPicPr>
          <p:nvPr/>
        </p:nvPicPr>
        <p:blipFill rotWithShape="1">
          <a:blip r:embed="rId2">
            <a:alphaModFix amt="35000"/>
          </a:blip>
          <a:srcRect t="21037" b="17821"/>
          <a:stretch/>
        </p:blipFill>
        <p:spPr>
          <a:xfrm>
            <a:off x="3174" y="10"/>
            <a:ext cx="12192000" cy="6857990"/>
          </a:xfrm>
          <a:prstGeom prst="rect">
            <a:avLst/>
          </a:prstGeom>
        </p:spPr>
      </p:pic>
      <p:sp>
        <p:nvSpPr>
          <p:cNvPr id="2" name="Title 1">
            <a:extLst>
              <a:ext uri="{FF2B5EF4-FFF2-40B4-BE49-F238E27FC236}">
                <a16:creationId xmlns:a16="http://schemas.microsoft.com/office/drawing/2014/main" id="{71B1A44A-3B56-0AB7-0A6F-5977E0C20F9A}"/>
              </a:ext>
            </a:extLst>
          </p:cNvPr>
          <p:cNvSpPr>
            <a:spLocks noGrp="1"/>
          </p:cNvSpPr>
          <p:nvPr>
            <p:ph type="title"/>
          </p:nvPr>
        </p:nvSpPr>
        <p:spPr>
          <a:xfrm>
            <a:off x="684212" y="5350923"/>
            <a:ext cx="8534400" cy="1507067"/>
          </a:xfrm>
        </p:spPr>
        <p:txBody>
          <a:bodyPr>
            <a:normAutofit/>
          </a:bodyPr>
          <a:lstStyle/>
          <a:p>
            <a:r>
              <a:rPr lang="en-US" dirty="0"/>
              <a:t>Sea exploring schedule</a:t>
            </a:r>
          </a:p>
        </p:txBody>
      </p:sp>
      <p:sp>
        <p:nvSpPr>
          <p:cNvPr id="3" name="Content Placeholder 2">
            <a:extLst>
              <a:ext uri="{FF2B5EF4-FFF2-40B4-BE49-F238E27FC236}">
                <a16:creationId xmlns:a16="http://schemas.microsoft.com/office/drawing/2014/main" id="{A4ECDB42-5B1B-5E05-B711-B7CEAD42DF45}"/>
              </a:ext>
            </a:extLst>
          </p:cNvPr>
          <p:cNvSpPr>
            <a:spLocks noGrp="1"/>
          </p:cNvSpPr>
          <p:nvPr>
            <p:ph idx="1"/>
          </p:nvPr>
        </p:nvSpPr>
        <p:spPr>
          <a:xfrm>
            <a:off x="684212" y="685800"/>
            <a:ext cx="8534400" cy="4812792"/>
          </a:xfrm>
        </p:spPr>
        <p:txBody>
          <a:bodyPr>
            <a:normAutofit/>
          </a:bodyPr>
          <a:lstStyle/>
          <a:p>
            <a:pPr>
              <a:lnSpc>
                <a:spcPct val="90000"/>
              </a:lnSpc>
            </a:pPr>
            <a:r>
              <a:rPr lang="en-US" sz="1600" dirty="0">
                <a:solidFill>
                  <a:schemeClr val="tx1"/>
                </a:solidFill>
              </a:rPr>
              <a:t>7 day/6 night adventure (For example - Arrive Sunday, depart Saturday)</a:t>
            </a:r>
          </a:p>
          <a:p>
            <a:pPr>
              <a:lnSpc>
                <a:spcPct val="90000"/>
              </a:lnSpc>
            </a:pPr>
            <a:r>
              <a:rPr lang="en-US" sz="1600" dirty="0">
                <a:solidFill>
                  <a:schemeClr val="tx1"/>
                </a:solidFill>
              </a:rPr>
              <a:t>Arrival day: Arrive between 1-3 pm at Florida Sea Base</a:t>
            </a:r>
          </a:p>
          <a:p>
            <a:pPr lvl="2">
              <a:lnSpc>
                <a:spcPct val="90000"/>
              </a:lnSpc>
            </a:pPr>
            <a:r>
              <a:rPr lang="en-US" dirty="0">
                <a:solidFill>
                  <a:schemeClr val="tx1"/>
                </a:solidFill>
              </a:rPr>
              <a:t>73800 Overseas Hwy. Islamorada, FL 33036</a:t>
            </a:r>
          </a:p>
          <a:p>
            <a:pPr lvl="1">
              <a:lnSpc>
                <a:spcPct val="90000"/>
              </a:lnSpc>
            </a:pPr>
            <a:r>
              <a:rPr lang="en-US" sz="1600" dirty="0">
                <a:solidFill>
                  <a:schemeClr val="tx1"/>
                </a:solidFill>
              </a:rPr>
              <a:t>Check-in: Paperwork check, crew photo, gear shakedown, snorkel gear checkout, snorkel review</a:t>
            </a:r>
          </a:p>
          <a:p>
            <a:pPr lvl="1">
              <a:lnSpc>
                <a:spcPct val="90000"/>
              </a:lnSpc>
            </a:pPr>
            <a:r>
              <a:rPr lang="en-US" sz="1600" dirty="0">
                <a:solidFill>
                  <a:schemeClr val="tx1"/>
                </a:solidFill>
              </a:rPr>
              <a:t>Crews will sleep in dorms first night and take van to the boat after breakfast day 2</a:t>
            </a:r>
          </a:p>
          <a:p>
            <a:pPr>
              <a:lnSpc>
                <a:spcPct val="90000"/>
              </a:lnSpc>
            </a:pPr>
            <a:r>
              <a:rPr lang="en-US" sz="1600" dirty="0">
                <a:solidFill>
                  <a:schemeClr val="tx1"/>
                </a:solidFill>
              </a:rPr>
              <a:t>Days 2-6 will be spent aboard vessel learning to crew a tall ship. Crews will be hauling lines, raising sails, and may even get some helm time on the 60-70 ft. schooner by the end of the week.</a:t>
            </a:r>
          </a:p>
          <a:p>
            <a:pPr lvl="1">
              <a:lnSpc>
                <a:spcPct val="90000"/>
              </a:lnSpc>
            </a:pPr>
            <a:r>
              <a:rPr lang="en-US" sz="1600" dirty="0">
                <a:solidFill>
                  <a:schemeClr val="tx1"/>
                </a:solidFill>
              </a:rPr>
              <a:t>A midweek day will be spent in Key West where your crew will get to explore the city with one of the richest smuggling histories in the country.</a:t>
            </a:r>
          </a:p>
          <a:p>
            <a:pPr lvl="1">
              <a:lnSpc>
                <a:spcPct val="90000"/>
              </a:lnSpc>
            </a:pPr>
            <a:r>
              <a:rPr lang="en-US" sz="1600" dirty="0">
                <a:solidFill>
                  <a:schemeClr val="tx1"/>
                </a:solidFill>
              </a:rPr>
              <a:t>Crews will take a van back to Sea Base on the afternoon of Day 6</a:t>
            </a:r>
          </a:p>
          <a:p>
            <a:pPr lvl="1">
              <a:lnSpc>
                <a:spcPct val="90000"/>
              </a:lnSpc>
            </a:pPr>
            <a:r>
              <a:rPr lang="en-US" sz="1600" dirty="0">
                <a:solidFill>
                  <a:schemeClr val="tx1"/>
                </a:solidFill>
              </a:rPr>
              <a:t>Evening of Day 6 crews will participate in luau dinner</a:t>
            </a:r>
          </a:p>
          <a:p>
            <a:pPr>
              <a:lnSpc>
                <a:spcPct val="90000"/>
              </a:lnSpc>
            </a:pPr>
            <a:r>
              <a:rPr lang="en-US" sz="1600" dirty="0">
                <a:solidFill>
                  <a:schemeClr val="tx1"/>
                </a:solidFill>
              </a:rPr>
              <a:t>Departure day: Breakfast will be served at 8 am. Crews can leave earlier if needed. Crews are asked to depart by 10 am.</a:t>
            </a:r>
          </a:p>
        </p:txBody>
      </p:sp>
    </p:spTree>
    <p:extLst>
      <p:ext uri="{BB962C8B-B14F-4D97-AF65-F5344CB8AC3E}">
        <p14:creationId xmlns:p14="http://schemas.microsoft.com/office/powerpoint/2010/main" val="245295222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4816</TotalTime>
  <Words>1644</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3</vt:lpstr>
      <vt:lpstr>Slice</vt:lpstr>
      <vt:lpstr>Sea Base High adventure</vt:lpstr>
      <vt:lpstr>Sailing Programs</vt:lpstr>
      <vt:lpstr>Eligibility</vt:lpstr>
      <vt:lpstr>Paperwork</vt:lpstr>
      <vt:lpstr>Common mistakes on the medical</vt:lpstr>
      <vt:lpstr>Coral reef sailing</vt:lpstr>
      <vt:lpstr>Stem eco sailing</vt:lpstr>
      <vt:lpstr>Keys adventure sailing</vt:lpstr>
      <vt:lpstr>Sea exploring schedule</vt:lpstr>
      <vt:lpstr>A new adventure is on the horizon………….</vt:lpstr>
      <vt:lpstr>Island expedition schedule</vt:lpstr>
      <vt:lpstr>Prep and Packing list</vt:lpstr>
      <vt:lpstr>Prep and packing faq</vt:lpstr>
      <vt:lpstr>General faq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Base High adventure</dc:title>
  <dc:creator>Dylan Cordle</dc:creator>
  <cp:lastModifiedBy>Andrea Watts</cp:lastModifiedBy>
  <cp:revision>3</cp:revision>
  <dcterms:created xsi:type="dcterms:W3CDTF">2023-02-26T18:51:32Z</dcterms:created>
  <dcterms:modified xsi:type="dcterms:W3CDTF">2023-11-09T14:49:40Z</dcterms:modified>
</cp:coreProperties>
</file>