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7" r:id="rId6"/>
    <p:sldId id="261" r:id="rId7"/>
    <p:sldId id="258" r:id="rId8"/>
    <p:sldId id="274" r:id="rId9"/>
    <p:sldId id="259" r:id="rId10"/>
    <p:sldId id="277" r:id="rId11"/>
    <p:sldId id="262" r:id="rId12"/>
    <p:sldId id="263" r:id="rId13"/>
    <p:sldId id="265" r:id="rId14"/>
    <p:sldId id="266" r:id="rId15"/>
    <p:sldId id="295" r:id="rId16"/>
    <p:sldId id="267" r:id="rId17"/>
    <p:sldId id="288" r:id="rId18"/>
    <p:sldId id="293" r:id="rId19"/>
    <p:sldId id="285" r:id="rId20"/>
    <p:sldId id="292" r:id="rId21"/>
    <p:sldId id="276" r:id="rId22"/>
    <p:sldId id="296" r:id="rId23"/>
    <p:sldId id="297" r:id="rId24"/>
    <p:sldId id="287" r:id="rId25"/>
    <p:sldId id="286" r:id="rId26"/>
    <p:sldId id="281" r:id="rId27"/>
    <p:sldId id="282" r:id="rId28"/>
    <p:sldId id="264" r:id="rId29"/>
    <p:sldId id="298" r:id="rId30"/>
    <p:sldId id="278" r:id="rId31"/>
    <p:sldId id="275" r:id="rId32"/>
    <p:sldId id="283" r:id="rId33"/>
    <p:sldId id="284"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0"/>
    <p:restoredTop sz="94673"/>
  </p:normalViewPr>
  <p:slideViewPr>
    <p:cSldViewPr snapToGrid="0">
      <p:cViewPr>
        <p:scale>
          <a:sx n="119" d="100"/>
          <a:sy n="119" d="100"/>
        </p:scale>
        <p:origin x="130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11/26/24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11/26/24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11/26/24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11/26/24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tore.bsaseabas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72560" y="3682341"/>
            <a:ext cx="8943667" cy="2123658"/>
          </a:xfrm>
          <a:prstGeom prst="rect">
            <a:avLst/>
          </a:prstGeom>
          <a:noFill/>
        </p:spPr>
        <p:txBody>
          <a:bodyPr wrap="none" rtlCol="0">
            <a:spAutoFit/>
          </a:bodyPr>
          <a:lstStyle/>
          <a:p>
            <a:r>
              <a:rPr lang="en-US" sz="6600">
                <a:solidFill>
                  <a:schemeClr val="bg1"/>
                </a:solidFill>
              </a:rPr>
              <a:t>SCUBA Advanced Marine </a:t>
            </a:r>
          </a:p>
          <a:p>
            <a:r>
              <a:rPr lang="en-US" sz="6600">
                <a:solidFill>
                  <a:schemeClr val="bg1"/>
                </a:solidFill>
              </a:rPr>
              <a:t>Exploration Program</a:t>
            </a:r>
          </a:p>
        </p:txBody>
      </p:sp>
      <p:pic>
        <p:nvPicPr>
          <p:cNvPr id="4" name="Picture 3">
            <a:extLst>
              <a:ext uri="{FF2B5EF4-FFF2-40B4-BE49-F238E27FC236}">
                <a16:creationId xmlns:a16="http://schemas.microsoft.com/office/drawing/2014/main" id="{8149AF95-6398-46D9-9F52-DD4BFD30D0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22575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3050" y="1938133"/>
            <a:ext cx="3502846" cy="4690003"/>
          </a:xfrm>
          <a:prstGeom prst="rect">
            <a:avLst/>
          </a:prstGeom>
          <a:ln>
            <a:noFill/>
          </a:ln>
          <a:effectLst>
            <a:outerShdw blurRad="190500" algn="tl" rotWithShape="0">
              <a:srgbClr val="000000">
                <a:alpha val="70000"/>
              </a:srgbClr>
            </a:outerShdw>
          </a:effectLst>
        </p:spPr>
      </p:pic>
      <p:sp>
        <p:nvSpPr>
          <p:cNvPr id="2" name="Rectangle 1"/>
          <p:cNvSpPr/>
          <p:nvPr/>
        </p:nvSpPr>
        <p:spPr>
          <a:xfrm>
            <a:off x="5766487" y="1859111"/>
            <a:ext cx="6096000" cy="4585871"/>
          </a:xfrm>
          <a:prstGeom prst="rect">
            <a:avLst/>
          </a:prstGeom>
        </p:spPr>
        <p:txBody>
          <a:bodyPr lIns="91440" tIns="45720" rIns="91440" bIns="45720" anchor="t">
            <a:spAutoFit/>
          </a:bodyPr>
          <a:lstStyle/>
          <a:p>
            <a:r>
              <a:rPr lang="en-US" sz="3600">
                <a:solidFill>
                  <a:schemeClr val="bg1"/>
                </a:solidFill>
              </a:rPr>
              <a:t>Ships Store</a:t>
            </a:r>
          </a:p>
          <a:p>
            <a:pPr marL="285750" indent="-285750">
              <a:buFont typeface="Arial" panose="020B0604020202020204" pitchFamily="34" charset="0"/>
              <a:buChar char="•"/>
            </a:pPr>
            <a:r>
              <a:rPr lang="en-US" sz="2400">
                <a:solidFill>
                  <a:schemeClr val="bg1"/>
                </a:solidFill>
              </a:rPr>
              <a:t>Open everyday during season</a:t>
            </a:r>
            <a:endParaRPr lang="en-US" sz="2400">
              <a:solidFill>
                <a:schemeClr val="bg1"/>
              </a:solidFill>
              <a:cs typeface="Calibri"/>
            </a:endParaRPr>
          </a:p>
          <a:p>
            <a:pPr marL="285750" indent="-285750">
              <a:buFont typeface="Arial" panose="020B0604020202020204" pitchFamily="34" charset="0"/>
              <a:buChar char="•"/>
            </a:pPr>
            <a:r>
              <a:rPr lang="en-US" sz="2400">
                <a:solidFill>
                  <a:schemeClr val="bg1"/>
                </a:solidFill>
              </a:rPr>
              <a:t>Order Custom Crew Apparel</a:t>
            </a:r>
          </a:p>
          <a:p>
            <a:r>
              <a:rPr lang="en-US" sz="2400">
                <a:solidFill>
                  <a:schemeClr val="bg1"/>
                </a:solidFill>
              </a:rPr>
              <a:t>          Shirts</a:t>
            </a:r>
          </a:p>
          <a:p>
            <a:r>
              <a:rPr lang="en-US" sz="2400">
                <a:solidFill>
                  <a:schemeClr val="bg1"/>
                </a:solidFill>
              </a:rPr>
              <a:t>          Hats</a:t>
            </a:r>
          </a:p>
          <a:p>
            <a:r>
              <a:rPr lang="en-US" sz="2400">
                <a:solidFill>
                  <a:schemeClr val="bg1"/>
                </a:solidFill>
              </a:rPr>
              <a:t>          Duffel Bags</a:t>
            </a:r>
          </a:p>
          <a:p>
            <a:r>
              <a:rPr lang="en-US" sz="1600">
                <a:solidFill>
                  <a:schemeClr val="bg1"/>
                </a:solidFill>
              </a:rPr>
              <a:t>     *Custom orders must be placed six weeks prior to arrival</a:t>
            </a:r>
          </a:p>
          <a:p>
            <a:pPr marL="285750" indent="-285750">
              <a:buFont typeface="Arial" panose="020B0604020202020204" pitchFamily="34" charset="0"/>
              <a:buChar char="•"/>
            </a:pPr>
            <a:r>
              <a:rPr lang="en-US" sz="2400">
                <a:solidFill>
                  <a:schemeClr val="bg1"/>
                </a:solidFill>
              </a:rPr>
              <a:t>Reserve wetsuits</a:t>
            </a:r>
          </a:p>
          <a:p>
            <a:pPr marL="285750" indent="-285750">
              <a:buFont typeface="Arial" panose="020B0604020202020204" pitchFamily="34" charset="0"/>
              <a:buChar char="•"/>
            </a:pPr>
            <a:r>
              <a:rPr lang="en-US" sz="2400">
                <a:solidFill>
                  <a:schemeClr val="bg1"/>
                </a:solidFill>
              </a:rPr>
              <a:t>Purchase Mask and Snorkels</a:t>
            </a:r>
          </a:p>
          <a:p>
            <a:pPr marL="285750" indent="-285750">
              <a:buFont typeface="Arial" panose="020B0604020202020204" pitchFamily="34" charset="0"/>
              <a:buChar char="•"/>
            </a:pPr>
            <a:r>
              <a:rPr lang="en-US" sz="2400">
                <a:solidFill>
                  <a:schemeClr val="bg1"/>
                </a:solidFill>
              </a:rPr>
              <a:t>Water bottles, sunscreen and a large</a:t>
            </a:r>
          </a:p>
          <a:p>
            <a:r>
              <a:rPr lang="en-US" sz="2400">
                <a:solidFill>
                  <a:schemeClr val="bg1"/>
                </a:solidFill>
              </a:rPr>
              <a:t>      assortment of souvenirs. </a:t>
            </a:r>
          </a:p>
          <a:p>
            <a:r>
              <a:rPr lang="en-US" sz="2400">
                <a:solidFill>
                  <a:schemeClr val="bg1"/>
                </a:solidFill>
                <a:ea typeface="+mn-lt"/>
                <a:cs typeface="+mn-lt"/>
                <a:hlinkClick r:id="rId4">
                  <a:extLst>
                    <a:ext uri="{A12FA001-AC4F-418D-AE19-62706E023703}">
                      <ahyp:hlinkClr xmlns:ahyp="http://schemas.microsoft.com/office/drawing/2018/hyperlinkcolor" val="tx"/>
                    </a:ext>
                  </a:extLst>
                </a:hlinkClick>
              </a:rPr>
              <a:t>store.bsaseabase.org</a:t>
            </a:r>
            <a:endParaRPr lang="en-US">
              <a:solidFill>
                <a:schemeClr val="bg1"/>
              </a:solidFill>
            </a:endParaRPr>
          </a:p>
        </p:txBody>
      </p:sp>
      <p:pic>
        <p:nvPicPr>
          <p:cNvPr id="6" name="Picture 5">
            <a:extLst>
              <a:ext uri="{FF2B5EF4-FFF2-40B4-BE49-F238E27FC236}">
                <a16:creationId xmlns:a16="http://schemas.microsoft.com/office/drawing/2014/main" id="{5C6A61B9-E762-4E80-B286-38AB53246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9787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29661" y="415818"/>
            <a:ext cx="10531612" cy="6863417"/>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Sea Base is proud to offer Aqualung equipment</a:t>
            </a:r>
          </a:p>
          <a:p>
            <a:pPr algn="ctr"/>
            <a:r>
              <a:rPr lang="en-US" sz="3200">
                <a:solidFill>
                  <a:schemeClr val="bg1"/>
                </a:solidFill>
                <a:effectLst>
                  <a:outerShdw blurRad="38100" dist="38100" dir="2700000" algn="tl">
                    <a:srgbClr val="000000">
                      <a:alpha val="43137"/>
                    </a:srgbClr>
                  </a:outerShdw>
                </a:effectLst>
              </a:rPr>
              <a:t>as our exclusive scuba equipment provider. The following equipment provided for your adventure.</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Pro HD BC’s with weight integration</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Calypso Regulators with alternate air sources</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3 gauge consoles include pressure gauge, depth gauge and compass</a:t>
            </a:r>
          </a:p>
          <a:p>
            <a:r>
              <a:rPr lang="en-US" sz="2800">
                <a:solidFill>
                  <a:schemeClr val="bg1"/>
                </a:solidFill>
                <a:effectLst>
                  <a:outerShdw blurRad="38100" dist="38100" dir="2700000" algn="tl">
                    <a:srgbClr val="000000">
                      <a:alpha val="43137"/>
                    </a:srgbClr>
                  </a:outerShdw>
                </a:effectLst>
              </a:rPr>
              <a:t>     (dive computers not provided nor available for rent)</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Amika fins (no booties required)*</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light provided for night dive</a:t>
            </a:r>
          </a:p>
          <a:p>
            <a:pPr marL="285750" indent="-285750">
              <a:buFont typeface="Arial" panose="020B0604020202020204" pitchFamily="34" charset="0"/>
              <a:buChar char="•"/>
            </a:pPr>
            <a:endParaRPr lang="en-US" sz="2800">
              <a:solidFill>
                <a:schemeClr val="bg1"/>
              </a:solidFill>
              <a:effectLst>
                <a:outerShdw blurRad="38100" dist="38100" dir="2700000" algn="tl">
                  <a:srgbClr val="000000">
                    <a:alpha val="43137"/>
                  </a:srgbClr>
                </a:outerShdw>
              </a:effectLst>
            </a:endParaRPr>
          </a:p>
          <a:p>
            <a:r>
              <a:rPr lang="en-US" sz="2000">
                <a:solidFill>
                  <a:schemeClr val="bg1"/>
                </a:solidFill>
                <a:effectLst>
                  <a:outerShdw blurRad="38100" dist="38100" dir="2700000" algn="tl">
                    <a:srgbClr val="000000">
                      <a:alpha val="43137"/>
                    </a:srgbClr>
                  </a:outerShdw>
                </a:effectLst>
              </a:rPr>
              <a:t>*If you have a foot size of 13 or larger we may not have fins to fit you, and it is suggested to supply your own fins.</a:t>
            </a:r>
          </a:p>
          <a:p>
            <a:endParaRPr lang="en-US" sz="280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340BD94-1B89-4D22-ADBC-37BC9629D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pic>
        <p:nvPicPr>
          <p:cNvPr id="4" name="Picture 3" descr="A blue and white logo&#10;&#10;Description automatically generated">
            <a:extLst>
              <a:ext uri="{FF2B5EF4-FFF2-40B4-BE49-F238E27FC236}">
                <a16:creationId xmlns:a16="http://schemas.microsoft.com/office/drawing/2014/main" id="{28F6ADE4-4667-D36E-F69F-EF583A969B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260" y="4830640"/>
            <a:ext cx="2192056" cy="1215490"/>
          </a:xfrm>
          <a:prstGeom prst="rect">
            <a:avLst/>
          </a:prstGeom>
        </p:spPr>
      </p:pic>
    </p:spTree>
    <p:extLst>
      <p:ext uri="{BB962C8B-B14F-4D97-AF65-F5344CB8AC3E}">
        <p14:creationId xmlns:p14="http://schemas.microsoft.com/office/powerpoint/2010/main" val="237332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51625" y="1074412"/>
            <a:ext cx="10531612" cy="5262979"/>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Sea Base does </a:t>
            </a:r>
            <a:r>
              <a:rPr lang="en-US" sz="3200" b="1" u="sng">
                <a:solidFill>
                  <a:schemeClr val="bg1"/>
                </a:solidFill>
                <a:effectLst>
                  <a:outerShdw blurRad="38100" dist="38100" dir="2700000" algn="tl">
                    <a:srgbClr val="000000">
                      <a:alpha val="43137"/>
                    </a:srgbClr>
                  </a:outerShdw>
                </a:effectLst>
              </a:rPr>
              <a:t>not</a:t>
            </a:r>
            <a:r>
              <a:rPr lang="en-US" sz="3200">
                <a:solidFill>
                  <a:schemeClr val="bg1"/>
                </a:solidFill>
                <a:effectLst>
                  <a:outerShdw blurRad="38100" dist="38100" dir="2700000" algn="tl">
                    <a:srgbClr val="000000">
                      <a:alpha val="43137"/>
                    </a:srgbClr>
                  </a:outerShdw>
                </a:effectLst>
              </a:rPr>
              <a:t> provide nor rent the following equipment</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Mask and snorkel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Watch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Full wetsuits available for rent (only needed for winter and spring programs)</a:t>
            </a:r>
          </a:p>
          <a:p>
            <a:endParaRPr lang="en-US" sz="2800">
              <a:solidFill>
                <a:schemeClr val="bg1"/>
              </a:solidFill>
              <a:effectLst>
                <a:outerShdw blurRad="38100" dist="38100" dir="2700000" algn="tl">
                  <a:srgbClr val="000000">
                    <a:alpha val="43137"/>
                  </a:srgbClr>
                </a:outerShdw>
              </a:effectLst>
            </a:endParaRPr>
          </a:p>
          <a:p>
            <a:r>
              <a:rPr lang="en-US" sz="280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a:extLst>
              <a:ext uri="{FF2B5EF4-FFF2-40B4-BE49-F238E27FC236}">
                <a16:creationId xmlns:a16="http://schemas.microsoft.com/office/drawing/2014/main" id="{B16E2F8C-7FEE-4DC0-96DA-5D6A0AACE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pic>
        <p:nvPicPr>
          <p:cNvPr id="2" name="Picture 1" descr="A blue and white logo&#10;&#10;Description automatically generated">
            <a:extLst>
              <a:ext uri="{FF2B5EF4-FFF2-40B4-BE49-F238E27FC236}">
                <a16:creationId xmlns:a16="http://schemas.microsoft.com/office/drawing/2014/main" id="{E001E331-48AD-CC0D-F000-4B6D32C0D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9452" y="2628147"/>
            <a:ext cx="2192056" cy="1215490"/>
          </a:xfrm>
          <a:prstGeom prst="rect">
            <a:avLst/>
          </a:prstGeom>
        </p:spPr>
      </p:pic>
    </p:spTree>
    <p:extLst>
      <p:ext uri="{BB962C8B-B14F-4D97-AF65-F5344CB8AC3E}">
        <p14:creationId xmlns:p14="http://schemas.microsoft.com/office/powerpoint/2010/main" val="120719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88099" y="462419"/>
            <a:ext cx="6029920" cy="2492990"/>
          </a:xfrm>
          <a:prstGeom prst="rect">
            <a:avLst/>
          </a:prstGeom>
          <a:noFill/>
        </p:spPr>
        <p:txBody>
          <a:bodyPr wrap="none" lIns="91440" tIns="45720" rIns="91440" bIns="45720" rtlCol="0" anchor="t">
            <a:spAutoFit/>
          </a:bodyPr>
          <a:lstStyle/>
          <a:p>
            <a:r>
              <a:rPr lang="en-US" sz="2400" b="1" dirty="0">
                <a:solidFill>
                  <a:schemeClr val="bg1"/>
                </a:solidFill>
              </a:rPr>
              <a:t>Dive Boat Fleet</a:t>
            </a:r>
            <a:endParaRPr lang="en-US" sz="2400" b="1" dirty="0">
              <a:solidFill>
                <a:schemeClr val="bg1"/>
              </a:solidFill>
              <a:cs typeface="Calibri"/>
            </a:endParaRPr>
          </a:p>
          <a:p>
            <a:endParaRPr lang="en-US" sz="2400">
              <a:solidFill>
                <a:schemeClr val="bg1"/>
              </a:solidFill>
            </a:endParaRPr>
          </a:p>
          <a:p>
            <a:r>
              <a:rPr lang="en-US" dirty="0">
                <a:solidFill>
                  <a:schemeClr val="bg1"/>
                </a:solidFill>
              </a:rPr>
              <a:t>Five 46 ft. Newton dive boats built for our divers</a:t>
            </a:r>
            <a:endParaRPr lang="en-US" dirty="0">
              <a:solidFill>
                <a:schemeClr val="bg1"/>
              </a:solidFill>
              <a:cs typeface="Calibri"/>
            </a:endParaRPr>
          </a:p>
          <a:p>
            <a:r>
              <a:rPr lang="en-US" dirty="0">
                <a:solidFill>
                  <a:schemeClr val="bg1"/>
                </a:solidFill>
              </a:rPr>
              <a:t>One 36 ft. Newton dedicated to certification classes</a:t>
            </a:r>
            <a:endParaRPr lang="en-US" dirty="0">
              <a:solidFill>
                <a:schemeClr val="bg1"/>
              </a:solidFill>
              <a:cs typeface="Calibri"/>
            </a:endParaRPr>
          </a:p>
          <a:p>
            <a:endParaRPr lang="en-US">
              <a:solidFill>
                <a:schemeClr val="bg1"/>
              </a:solidFill>
            </a:endParaRPr>
          </a:p>
          <a:p>
            <a:r>
              <a:rPr lang="en-US" dirty="0">
                <a:solidFill>
                  <a:schemeClr val="bg1"/>
                </a:solidFill>
              </a:rPr>
              <a:t>All boats are US Coast Guard Inspected and have Oxygen,</a:t>
            </a:r>
            <a:endParaRPr lang="en-US" dirty="0">
              <a:solidFill>
                <a:schemeClr val="bg1"/>
              </a:solidFill>
              <a:cs typeface="Calibri"/>
            </a:endParaRPr>
          </a:p>
          <a:p>
            <a:r>
              <a:rPr lang="en-US" dirty="0">
                <a:solidFill>
                  <a:schemeClr val="bg1"/>
                </a:solidFill>
              </a:rPr>
              <a:t>AED’s, underwater recall systems, First Aid Kits, Marine Head, </a:t>
            </a:r>
            <a:endParaRPr lang="en-US" dirty="0">
              <a:solidFill>
                <a:schemeClr val="bg1"/>
              </a:solidFill>
              <a:cs typeface="Calibri"/>
            </a:endParaRPr>
          </a:p>
          <a:p>
            <a:r>
              <a:rPr lang="en-US" dirty="0">
                <a:solidFill>
                  <a:schemeClr val="bg1"/>
                </a:solidFill>
              </a:rPr>
              <a:t>EPIRB and VHF Radios.</a:t>
            </a:r>
            <a:endParaRPr lang="en-US" dirty="0">
              <a:solidFill>
                <a:schemeClr val="bg1"/>
              </a:solidFill>
              <a:cs typeface="Calibri"/>
            </a:endParaRPr>
          </a:p>
        </p:txBody>
      </p:sp>
      <p:pic>
        <p:nvPicPr>
          <p:cNvPr id="7" name="Picture 6" descr="A boat in the water&#10;&#10;Description automatically generated"/>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8501" y="2200889"/>
            <a:ext cx="3019382" cy="4289194"/>
          </a:xfrm>
          <a:prstGeom prst="rect">
            <a:avLst/>
          </a:prstGeom>
          <a:ln>
            <a:noFill/>
          </a:ln>
          <a:effectLst>
            <a:outerShdw blurRad="190500" algn="tl" rotWithShape="0">
              <a:srgbClr val="000000">
                <a:alpha val="70000"/>
              </a:srgbClr>
            </a:outerShdw>
          </a:effectLst>
        </p:spPr>
      </p:pic>
      <p:pic>
        <p:nvPicPr>
          <p:cNvPr id="8" name="Picture 7" descr="A group of boats in the water&#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445" y="3234251"/>
            <a:ext cx="5019207" cy="325915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795646C-79B6-40A9-9E2E-F36360061F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6488" y="1612290"/>
            <a:ext cx="11178073" cy="4124206"/>
          </a:xfrm>
          <a:prstGeom prst="rect">
            <a:avLst/>
          </a:prstGeom>
          <a:noFill/>
        </p:spPr>
        <p:txBody>
          <a:bodyPr wrap="square" rtlCol="0">
            <a:spAutoFit/>
          </a:bodyPr>
          <a:lstStyle/>
          <a:p>
            <a:pPr algn="ctr"/>
            <a:r>
              <a:rPr lang="en-US" sz="3200" b="1">
                <a:solidFill>
                  <a:schemeClr val="bg1"/>
                </a:solidFill>
              </a:rPr>
              <a:t>Scuba Medical Document Procedure</a:t>
            </a:r>
            <a:r>
              <a:rPr lang="en-US" sz="3200">
                <a:solidFill>
                  <a:schemeClr val="bg1"/>
                </a:solidFill>
              </a:rPr>
              <a:t> </a:t>
            </a:r>
          </a:p>
          <a:p>
            <a:endParaRPr lang="en-US" sz="3200">
              <a:solidFill>
                <a:schemeClr val="bg1"/>
              </a:solidFill>
            </a:endParaRPr>
          </a:p>
          <a:p>
            <a:r>
              <a:rPr lang="en-US">
                <a:solidFill>
                  <a:schemeClr val="bg1"/>
                </a:solidFill>
              </a:rPr>
              <a:t> All documents that are needed for the Scuba Advanced Marine Exploration Program will be sent to your Crew Leader. The Crew Leader will collect all documents, review them for completeness and forward them to Sea Base as a crew package. </a:t>
            </a:r>
          </a:p>
          <a:p>
            <a:r>
              <a:rPr lang="en-US">
                <a:solidFill>
                  <a:schemeClr val="bg1"/>
                </a:solidFill>
              </a:rPr>
              <a:t> </a:t>
            </a:r>
          </a:p>
          <a:p>
            <a:pPr lvl="1"/>
            <a:r>
              <a:rPr lang="en-US">
                <a:solidFill>
                  <a:schemeClr val="bg1"/>
                </a:solidFill>
              </a:rPr>
              <a:t>For Summer crews this is due no later than </a:t>
            </a:r>
            <a:r>
              <a:rPr lang="en-US" b="1">
                <a:solidFill>
                  <a:schemeClr val="bg1"/>
                </a:solidFill>
              </a:rPr>
              <a:t>March 1</a:t>
            </a:r>
            <a:r>
              <a:rPr lang="en-US" b="1" baseline="30000">
                <a:solidFill>
                  <a:schemeClr val="bg1"/>
                </a:solidFill>
              </a:rPr>
              <a:t>st</a:t>
            </a:r>
            <a:endParaRPr lang="en-US">
              <a:solidFill>
                <a:schemeClr val="bg1"/>
              </a:solidFill>
            </a:endParaRPr>
          </a:p>
          <a:p>
            <a:pPr lvl="1"/>
            <a:endParaRPr lang="en-US">
              <a:solidFill>
                <a:schemeClr val="bg1"/>
              </a:solidFill>
            </a:endParaRPr>
          </a:p>
          <a:p>
            <a:r>
              <a:rPr lang="en-US" u="sng">
                <a:solidFill>
                  <a:schemeClr val="bg1"/>
                </a:solidFill>
              </a:rPr>
              <a:t>Documents returned after the deadline may affect your crew’s ability to participate in their full adventure.</a:t>
            </a:r>
          </a:p>
          <a:p>
            <a:endParaRPr lang="en-US">
              <a:solidFill>
                <a:schemeClr val="bg1"/>
              </a:solidFill>
            </a:endParaRPr>
          </a:p>
          <a:p>
            <a:r>
              <a:rPr lang="en-US" b="1">
                <a:solidFill>
                  <a:schemeClr val="bg1"/>
                </a:solidFill>
              </a:rPr>
              <a:t>*As a special note:</a:t>
            </a:r>
            <a:r>
              <a:rPr lang="en-US">
                <a:solidFill>
                  <a:schemeClr val="bg1"/>
                </a:solidFill>
              </a:rPr>
              <a:t> It is suggested that you keep a copy of the BSA Medical and RSTC Diver Medical Questionnaire for your personal records.</a:t>
            </a:r>
          </a:p>
          <a:p>
            <a:endParaRPr lang="en-US">
              <a:solidFill>
                <a:schemeClr val="bg1"/>
              </a:solidFill>
            </a:endParaRPr>
          </a:p>
        </p:txBody>
      </p:sp>
      <p:pic>
        <p:nvPicPr>
          <p:cNvPr id="4" name="Picture 3">
            <a:extLst>
              <a:ext uri="{FF2B5EF4-FFF2-40B4-BE49-F238E27FC236}">
                <a16:creationId xmlns:a16="http://schemas.microsoft.com/office/drawing/2014/main" id="{F7CF8F8A-AD9A-46BC-A256-BA37B8C24F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55902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89338" y="1625910"/>
            <a:ext cx="10685161" cy="4462760"/>
          </a:xfrm>
          <a:prstGeom prst="rect">
            <a:avLst/>
          </a:prstGeom>
          <a:noFill/>
        </p:spPr>
        <p:txBody>
          <a:bodyPr wrap="square" rtlCol="0">
            <a:spAutoFit/>
          </a:bodyPr>
          <a:lstStyle/>
          <a:p>
            <a:pPr algn="ctr"/>
            <a:r>
              <a:rPr lang="en-US" sz="3200" b="1">
                <a:solidFill>
                  <a:schemeClr val="bg1"/>
                </a:solidFill>
              </a:rPr>
              <a:t>Scuba Medical Document System</a:t>
            </a:r>
            <a:r>
              <a:rPr lang="en-US" sz="3200">
                <a:solidFill>
                  <a:schemeClr val="bg1"/>
                </a:solidFill>
              </a:rPr>
              <a:t> </a:t>
            </a:r>
          </a:p>
          <a:p>
            <a:endParaRPr lang="en-US">
              <a:solidFill>
                <a:schemeClr val="bg1"/>
              </a:solidFill>
            </a:endParaRPr>
          </a:p>
          <a:p>
            <a:r>
              <a:rPr lang="en-US">
                <a:solidFill>
                  <a:schemeClr val="bg1"/>
                </a:solidFill>
              </a:rPr>
              <a:t>Required documents for Scuba Advanced Marine Exploration:</a:t>
            </a:r>
          </a:p>
          <a:p>
            <a:pPr marL="285750" indent="-285750">
              <a:buFont typeface="Arial" panose="020B0604020202020204" pitchFamily="34" charset="0"/>
              <a:buChar char="•"/>
            </a:pPr>
            <a:r>
              <a:rPr lang="en-US">
                <a:solidFill>
                  <a:schemeClr val="bg1"/>
                </a:solidFill>
              </a:rPr>
              <a:t>BSA Parts A, B and C signed by a physician (MD, DO, PA or NP)</a:t>
            </a:r>
          </a:p>
          <a:p>
            <a:pPr marL="285750" indent="-285750">
              <a:buFont typeface="Arial" panose="020B0604020202020204" pitchFamily="34" charset="0"/>
              <a:buChar char="•"/>
            </a:pPr>
            <a:r>
              <a:rPr lang="en-US">
                <a:solidFill>
                  <a:schemeClr val="bg1"/>
                </a:solidFill>
              </a:rPr>
              <a:t>RSTC Diver Medical Questionnaire signed by a physician (MD, DO, PA or NP)*</a:t>
            </a:r>
          </a:p>
          <a:p>
            <a:pPr marL="285750" indent="-285750">
              <a:buFont typeface="Arial" panose="020B0604020202020204" pitchFamily="34" charset="0"/>
              <a:buChar char="•"/>
            </a:pPr>
            <a:r>
              <a:rPr lang="en-US">
                <a:solidFill>
                  <a:schemeClr val="bg1"/>
                </a:solidFill>
              </a:rPr>
              <a:t>PADI Continuing Education Administrative Document*</a:t>
            </a:r>
          </a:p>
          <a:p>
            <a:pPr marL="285750" indent="-285750">
              <a:buFont typeface="Arial" panose="020B0604020202020204" pitchFamily="34" charset="0"/>
              <a:buChar char="•"/>
            </a:pPr>
            <a:r>
              <a:rPr lang="en-US">
                <a:solidFill>
                  <a:schemeClr val="bg1"/>
                </a:solidFill>
              </a:rPr>
              <a:t>Health Insurance Card (both sides)</a:t>
            </a:r>
          </a:p>
          <a:p>
            <a:pPr marL="285750" indent="-285750">
              <a:buFont typeface="Arial" panose="020B0604020202020204" pitchFamily="34" charset="0"/>
              <a:buChar char="•"/>
            </a:pPr>
            <a:r>
              <a:rPr lang="en-US">
                <a:solidFill>
                  <a:schemeClr val="bg1"/>
                </a:solidFill>
              </a:rPr>
              <a:t>Scuba Certification Card (both sides)</a:t>
            </a:r>
          </a:p>
          <a:p>
            <a:pPr marL="285750" indent="-285750">
              <a:buFont typeface="Arial" panose="020B0604020202020204" pitchFamily="34" charset="0"/>
              <a:buChar char="•"/>
            </a:pPr>
            <a:r>
              <a:rPr lang="en-US">
                <a:solidFill>
                  <a:schemeClr val="bg1"/>
                </a:solidFill>
              </a:rPr>
              <a:t>PADI Florida Addendum Notice to the Minor Child’s Parent</a:t>
            </a:r>
          </a:p>
          <a:p>
            <a:pPr marL="0" marR="0">
              <a:spcBef>
                <a:spcPts val="0"/>
              </a:spcBef>
              <a:spcAft>
                <a:spcPts val="0"/>
              </a:spcAft>
            </a:pPr>
            <a:endParaRPr lang="en-US" sz="1800" b="1" u="sng">
              <a:solidFill>
                <a:schemeClr val="bg1"/>
              </a:solidFill>
              <a:effectLst/>
              <a:latin typeface="Calibri" panose="020F0502020204030204" pitchFamily="34" charset="0"/>
              <a:ea typeface="Calibri" panose="020F0502020204030204" pitchFamily="34" charset="0"/>
            </a:endParaRPr>
          </a:p>
          <a:p>
            <a:r>
              <a:rPr lang="en-US">
                <a:solidFill>
                  <a:schemeClr val="bg1"/>
                </a:solidFill>
              </a:rPr>
              <a:t>*These are two or three page documents and all pages are required</a:t>
            </a:r>
          </a:p>
          <a:p>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a:solidFill>
                <a:schemeClr val="bg1"/>
              </a:solidFill>
            </a:endParaRPr>
          </a:p>
        </p:txBody>
      </p:sp>
      <p:pic>
        <p:nvPicPr>
          <p:cNvPr id="4" name="Picture 3">
            <a:extLst>
              <a:ext uri="{FF2B5EF4-FFF2-40B4-BE49-F238E27FC236}">
                <a16:creationId xmlns:a16="http://schemas.microsoft.com/office/drawing/2014/main" id="{C7275CE2-D7D1-42BC-BF72-DC712B4C7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57375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0261" y="155066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15745" y="2227024"/>
            <a:ext cx="10298231" cy="3816429"/>
          </a:xfrm>
          <a:prstGeom prst="rect">
            <a:avLst/>
          </a:prstGeom>
          <a:noFill/>
        </p:spPr>
        <p:txBody>
          <a:bodyPr wrap="square" rtlCol="0">
            <a:spAutoFit/>
          </a:bodyPr>
          <a:lstStyle/>
          <a:p>
            <a:endParaRPr lang="en-US" sz="2400">
              <a:solidFill>
                <a:schemeClr val="bg1"/>
              </a:solidFill>
              <a:effectLst>
                <a:outerShdw blurRad="38100" dist="38100" dir="2700000" algn="tl">
                  <a:srgbClr val="000000">
                    <a:alpha val="43137"/>
                  </a:srgbClr>
                </a:outerShdw>
              </a:effectLst>
            </a:endParaRPr>
          </a:p>
          <a:p>
            <a:r>
              <a:rPr lang="en-US" sz="2000">
                <a:solidFill>
                  <a:schemeClr val="bg1"/>
                </a:solidFill>
                <a:effectLst>
                  <a:outerShdw blurRad="38100" dist="38100" dir="2700000" algn="tl">
                    <a:srgbClr val="000000">
                      <a:alpha val="43137"/>
                    </a:srgbClr>
                  </a:outerShdw>
                </a:effectLst>
              </a:rPr>
              <a:t>The following pages are meant to be a guide for the more common conditions and not an absolute list. If you have a medical condition that may be of concern, please contact the Scuba Department at Sea Base for guidance.</a:t>
            </a:r>
          </a:p>
          <a:p>
            <a:endParaRPr lang="en-US">
              <a:solidFill>
                <a:schemeClr val="bg1"/>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FCC7E3FA-1DE1-4469-AEFF-BC7DE25232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201077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88445" y="1383637"/>
            <a:ext cx="9178795" cy="523220"/>
          </a:xfrm>
          <a:prstGeom prst="rect">
            <a:avLst/>
          </a:prstGeom>
          <a:noFill/>
        </p:spPr>
        <p:txBody>
          <a:bodyPr wrap="none" rtlCol="0">
            <a:spAutoFit/>
          </a:bodyPr>
          <a:lstStyle/>
          <a:p>
            <a:r>
              <a:rPr lang="en-US" sz="2800">
                <a:solidFill>
                  <a:schemeClr val="bg1"/>
                </a:solidFill>
              </a:rPr>
              <a:t>Absolute medical contradictions for scuba diving with the BSA</a:t>
            </a:r>
          </a:p>
        </p:txBody>
      </p:sp>
      <p:sp>
        <p:nvSpPr>
          <p:cNvPr id="7" name="TextBox 6"/>
          <p:cNvSpPr txBox="1"/>
          <p:nvPr/>
        </p:nvSpPr>
        <p:spPr>
          <a:xfrm>
            <a:off x="245361" y="2045541"/>
            <a:ext cx="11729139" cy="46474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Loss of hearing in one ear</a:t>
            </a: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AE59AB9F-C867-4B4B-A7AE-E2A1F532A4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49" y="132637"/>
            <a:ext cx="1735221" cy="1773075"/>
          </a:xfrm>
          <a:prstGeom prst="rect">
            <a:avLst/>
          </a:prstGeom>
        </p:spPr>
      </p:pic>
    </p:spTree>
    <p:extLst>
      <p:ext uri="{BB962C8B-B14F-4D97-AF65-F5344CB8AC3E}">
        <p14:creationId xmlns:p14="http://schemas.microsoft.com/office/powerpoint/2010/main" val="211472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09759" y="1390581"/>
            <a:ext cx="6218754" cy="523220"/>
          </a:xfrm>
          <a:prstGeom prst="rect">
            <a:avLst/>
          </a:prstGeom>
          <a:noFill/>
        </p:spPr>
        <p:txBody>
          <a:bodyPr wrap="none" rtlCol="0">
            <a:spAutoFit/>
          </a:bodyPr>
          <a:lstStyle/>
          <a:p>
            <a:r>
              <a:rPr lang="en-US" sz="2800">
                <a:solidFill>
                  <a:schemeClr val="bg1"/>
                </a:solidFill>
              </a:rPr>
              <a:t>Risk factors for Scuba Diving with the BSA</a:t>
            </a:r>
          </a:p>
        </p:txBody>
      </p:sp>
      <p:sp>
        <p:nvSpPr>
          <p:cNvPr id="7" name="TextBox 6"/>
          <p:cNvSpPr txBox="1"/>
          <p:nvPr/>
        </p:nvSpPr>
        <p:spPr>
          <a:xfrm>
            <a:off x="786845" y="2320529"/>
            <a:ext cx="10933506" cy="4131900"/>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Ear and Sinus Problems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Recent surgery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Leukemia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Chemotherapy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Migraines with auras or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Sickle-cell disease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Pregnancy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Blood thinners                                                                  </a:t>
            </a:r>
            <a:r>
              <a:rPr lang="en-US" sz="110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Pacemakers</a:t>
            </a:r>
          </a:p>
          <a:p>
            <a:pPr marL="285750" indent="-285750">
              <a:buFont typeface="Arial" panose="020B0604020202020204" pitchFamily="34" charset="0"/>
              <a:buChar char="•"/>
            </a:pPr>
            <a:endParaRPr lang="en-US" sz="105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18E59284-963B-476C-B410-DEFA708716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74569" y="2122819"/>
            <a:ext cx="11147317" cy="4616648"/>
          </a:xfrm>
          <a:prstGeom prst="rect">
            <a:avLst/>
          </a:prstGeom>
          <a:noFill/>
        </p:spPr>
        <p:txBody>
          <a:bodyPr wrap="square" rtlCol="0">
            <a:spAutoFit/>
          </a:bodyPr>
          <a:lstStyle/>
          <a:p>
            <a:r>
              <a:rPr lang="en-US" sz="2200">
                <a:solidFill>
                  <a:schemeClr val="bg1"/>
                </a:solidFill>
                <a:effectLst>
                  <a:outerShdw blurRad="38100" dist="38100" dir="2700000" algn="tl">
                    <a:srgbClr val="000000">
                      <a:alpha val="43137"/>
                    </a:srgbClr>
                  </a:outerShdw>
                </a:effectLst>
              </a:rPr>
              <a:t>BSA Annual Health and Medical Record Part C and RSTC Diver Medical Questionnaire must be signed by a physician (MD, DO, PA or NP Only) within the last year. </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sz="2200">
              <a:solidFill>
                <a:schemeClr val="bg1"/>
              </a:solidFill>
              <a:effectLst>
                <a:outerShdw blurRad="38100" dist="38100" dir="2700000" algn="tl">
                  <a:srgbClr val="000000">
                    <a:alpha val="43137"/>
                  </a:srgbClr>
                </a:outerShdw>
              </a:effectLst>
            </a:endParaRPr>
          </a:p>
          <a:p>
            <a:endParaRPr lang="en-US" sz="2200">
              <a:solidFill>
                <a:schemeClr val="bg1"/>
              </a:solidFill>
              <a:effectLst>
                <a:outerShdw blurRad="38100" dist="38100" dir="2700000" algn="tl">
                  <a:srgbClr val="000000">
                    <a:alpha val="43137"/>
                  </a:srgbClr>
                </a:outerShdw>
              </a:effectLst>
            </a:endParaRPr>
          </a:p>
          <a:p>
            <a:r>
              <a:rPr lang="en-US" sz="2400" u="sng">
                <a:solidFill>
                  <a:schemeClr val="bg1"/>
                </a:solidFill>
                <a:effectLst>
                  <a:outerShdw blurRad="38100" dist="38100" dir="2700000" algn="tl">
                    <a:srgbClr val="000000">
                      <a:alpha val="43137"/>
                    </a:srgbClr>
                  </a:outerShdw>
                </a:effectLst>
              </a:rPr>
              <a:t>Medical issues:</a:t>
            </a:r>
          </a:p>
          <a:p>
            <a:r>
              <a:rPr lang="en-US" sz="2400">
                <a:solidFill>
                  <a:schemeClr val="bg1"/>
                </a:solidFill>
                <a:effectLst>
                  <a:outerShdw blurRad="38100" dist="38100" dir="2700000" algn="tl">
                    <a:srgbClr val="000000">
                      <a:alpha val="43137"/>
                    </a:srgbClr>
                  </a:outerShdw>
                </a:effectLst>
              </a:rPr>
              <a:t>Hypertensive: Blood pressure must be lower than 140/90 prior to arrival at Sea Base.</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D2ED5425-B29D-4FC6-904A-4B755B6FAC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51936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0619" y="955671"/>
            <a:ext cx="7708901" cy="850899"/>
          </a:xfrm>
        </p:spPr>
        <p:txBody>
          <a:bodyPr/>
          <a:lstStyle/>
          <a:p>
            <a:r>
              <a:rPr lang="en-US">
                <a:solidFill>
                  <a:schemeClr val="bg1"/>
                </a:solidFill>
              </a:rPr>
              <a:t>Brief History of Sea Base</a:t>
            </a:r>
          </a:p>
        </p:txBody>
      </p:sp>
      <p:sp>
        <p:nvSpPr>
          <p:cNvPr id="3" name="Rectangle 2"/>
          <p:cNvSpPr/>
          <p:nvPr/>
        </p:nvSpPr>
        <p:spPr>
          <a:xfrm>
            <a:off x="1266295" y="2209010"/>
            <a:ext cx="10563225" cy="3693319"/>
          </a:xfrm>
          <a:prstGeom prst="rect">
            <a:avLst/>
          </a:prstGeom>
        </p:spPr>
        <p:txBody>
          <a:bodyPr wrap="square">
            <a:spAutoFit/>
          </a:bodyPr>
          <a:lstStyle/>
          <a:p>
            <a:r>
              <a:rPr lang="en-US">
                <a:solidFill>
                  <a:schemeClr val="bg1"/>
                </a:solidFill>
                <a:effectLst>
                  <a:outerShdw blurRad="38100" dist="38100" dir="2700000" algn="tl">
                    <a:srgbClr val="000000">
                      <a:alpha val="43137"/>
                    </a:srgbClr>
                  </a:outerShdw>
                </a:effectLst>
                <a:latin typeface="Helvetica" panose="020B0604020202020204" pitchFamily="34" charset="0"/>
              </a:rPr>
              <a:t>The Sea Base began in the early 1970's as a local program in the Florida Keys called the Florida Gateway to High Adventure under the guidance of Sam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Wampler</a:t>
            </a:r>
            <a:r>
              <a:rPr lang="en-US">
                <a:solidFill>
                  <a:schemeClr val="bg1"/>
                </a:solidFill>
                <a:effectLst>
                  <a:outerShdw blurRad="38100" dist="38100" dir="2700000" algn="tl">
                    <a:srgbClr val="000000">
                      <a:alpha val="43137"/>
                    </a:srgbClr>
                  </a:outerShdw>
                </a:effectLst>
                <a:latin typeface="Helvetica" panose="020B0604020202020204" pitchFamily="34" charset="0"/>
              </a:rPr>
              <a:t>, a professional Scouter from the South Florida Council. It offered primarily sailing programs using local marinas and chartered boats sailing to the Bahamas and back. As the idea caught on and grew, it joined the high adventure offerings of the National Council of the BSA along with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Philmont</a:t>
            </a:r>
            <a:r>
              <a:rPr lang="en-US">
                <a:solidFill>
                  <a:schemeClr val="bg1"/>
                </a:solidFill>
                <a:effectLst>
                  <a:outerShdw blurRad="38100" dist="38100" dir="2700000" algn="tl">
                    <a:srgbClr val="000000">
                      <a:alpha val="43137"/>
                    </a:srgbClr>
                  </a:outerShdw>
                </a:effectLst>
                <a:latin typeface="Helvetica" panose="020B0604020202020204" pitchFamily="34" charset="0"/>
              </a:rPr>
              <a:t> Scout Ranch and the Northern Tier High Adventure Base. In 1979 the Sea Base acquired a permanent facility on Lower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Matecumbe</a:t>
            </a:r>
            <a:r>
              <a:rPr lang="en-US">
                <a:solidFill>
                  <a:schemeClr val="bg1"/>
                </a:solidFill>
                <a:effectLst>
                  <a:outerShdw blurRad="38100" dist="38100" dir="2700000" algn="tl">
                    <a:srgbClr val="000000">
                      <a:alpha val="43137"/>
                    </a:srgbClr>
                  </a:outerShdw>
                </a:effectLst>
                <a:latin typeface="Helvetica" panose="020B0604020202020204" pitchFamily="34" charset="0"/>
              </a:rPr>
              <a:t> Key and when this opened for Scouts in 1980 it was renamed the Florida National High Adventure Sea Base. As the popularity of this program grew, scuba diving was added and in 1984 the BSA received the gift of Big Munson Island from Homer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Formsby</a:t>
            </a:r>
            <a:r>
              <a:rPr lang="en-US">
                <a:solidFill>
                  <a:schemeClr val="bg1"/>
                </a:solidFill>
                <a:effectLst>
                  <a:outerShdw blurRad="38100" dist="38100" dir="2700000" algn="tl">
                    <a:srgbClr val="000000">
                      <a:alpha val="43137"/>
                    </a:srgbClr>
                  </a:outerShdw>
                </a:effectLst>
                <a:latin typeface="Helvetica" panose="020B0604020202020204" pitchFamily="34" charset="0"/>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Harbour</a:t>
            </a:r>
            <a:r>
              <a:rPr lang="en-US">
                <a:solidFill>
                  <a:schemeClr val="bg1"/>
                </a:solidFill>
                <a:effectLst>
                  <a:outerShdw blurRad="38100" dist="38100" dir="2700000" algn="tl">
                    <a:srgbClr val="000000">
                      <a:alpha val="43137"/>
                    </a:srgbClr>
                  </a:outerShdw>
                </a:effectLst>
                <a:latin typeface="Helvetica" panose="020B0604020202020204" pitchFamily="34" charset="0"/>
              </a:rPr>
              <a:t> in the beautiful Abaco Islands of the Bahamas.</a:t>
            </a:r>
            <a:endParaRPr lang="en-US">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3840D526-BC1E-4636-BBB7-238EEE920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7916" y="2317304"/>
            <a:ext cx="11147317" cy="3508653"/>
          </a:xfrm>
          <a:prstGeom prst="rect">
            <a:avLst/>
          </a:prstGeom>
          <a:noFill/>
        </p:spPr>
        <p:txBody>
          <a:bodyPr wrap="square" rtlCol="0">
            <a:spAutoFit/>
          </a:bodyPr>
          <a:lstStyle/>
          <a:p>
            <a:r>
              <a:rPr lang="en-US" sz="2400" u="sng">
                <a:solidFill>
                  <a:schemeClr val="bg1"/>
                </a:solidFill>
                <a:effectLst>
                  <a:outerShdw blurRad="38100" dist="38100" dir="2700000" algn="tl">
                    <a:srgbClr val="000000">
                      <a:alpha val="43137"/>
                    </a:srgbClr>
                  </a:outerShdw>
                </a:effectLst>
              </a:rPr>
              <a:t>Seizures (Epilepsy):</a:t>
            </a:r>
          </a:p>
          <a:p>
            <a:r>
              <a:rPr lang="en-US">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a:solidFill>
                  <a:schemeClr val="bg1"/>
                </a:solidFill>
                <a:effectLst>
                  <a:outerShdw blurRad="38100" dist="38100" dir="2700000" algn="tl">
                    <a:srgbClr val="000000">
                      <a:alpha val="43137"/>
                    </a:srgbClr>
                  </a:outerShdw>
                </a:effectLst>
              </a:rPr>
              <a:t>      consult with their neurologist.</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91B6B9DB-F24B-45D1-8116-86BDA21211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6948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28293" y="832562"/>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310677" y="1359379"/>
            <a:ext cx="11729137" cy="507831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Weight Limits:</a:t>
            </a:r>
          </a:p>
          <a:p>
            <a:r>
              <a:rPr lang="en-US">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Concussions:</a:t>
            </a:r>
          </a:p>
          <a:p>
            <a:r>
              <a:rPr lang="en-US">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BSA Medical:</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Have there been any lingering affects?</a:t>
            </a:r>
            <a:r>
              <a:rPr lang="en-US">
                <a:solidFill>
                  <a:schemeClr val="bg1"/>
                </a:solidFill>
              </a:rPr>
              <a:t>            </a:t>
            </a:r>
            <a:endParaRPr lang="en-US" sz="1600">
              <a:solidFill>
                <a:schemeClr val="bg1"/>
              </a:solidFill>
              <a:effectLst>
                <a:outerShdw blurRad="38100" dist="38100" dir="2700000" algn="tl">
                  <a:srgbClr val="000000">
                    <a:alpha val="43137"/>
                  </a:srgbClr>
                </a:outerShdw>
              </a:effectLst>
            </a:endParaRPr>
          </a:p>
          <a:p>
            <a:endParaRPr lang="en-US" sz="2400">
              <a:solidFill>
                <a:schemeClr val="bg1"/>
              </a:solidFill>
              <a:effectLst>
                <a:outerShdw blurRad="38100" dist="38100" dir="2700000" algn="tl">
                  <a:srgbClr val="000000">
                    <a:alpha val="43137"/>
                  </a:srgbClr>
                </a:outerShdw>
              </a:effectLst>
            </a:endParaRPr>
          </a:p>
          <a:p>
            <a:pPr algn="ctr"/>
            <a:endParaRPr lang="en-US" b="1">
              <a:solidFill>
                <a:schemeClr val="bg1"/>
              </a:solidFill>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AC8F598E-88D9-4522-A7F9-802CB2EF6D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4"/>
            <a:ext cx="1238766" cy="1265790"/>
          </a:xfrm>
          <a:prstGeom prst="rect">
            <a:avLst/>
          </a:prstGeom>
        </p:spPr>
      </p:pic>
    </p:spTree>
    <p:extLst>
      <p:ext uri="{BB962C8B-B14F-4D97-AF65-F5344CB8AC3E}">
        <p14:creationId xmlns:p14="http://schemas.microsoft.com/office/powerpoint/2010/main" val="35652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70589" y="1430895"/>
            <a:ext cx="11793894" cy="5262979"/>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a:solidFill>
                <a:srgbClr val="FF0000"/>
              </a:solidFill>
              <a:effectLst>
                <a:outerShdw blurRad="38100" dist="38100" dir="2700000" algn="tl">
                  <a:srgbClr val="000000">
                    <a:alpha val="43137"/>
                  </a:srgbClr>
                </a:outerShdw>
              </a:effectLst>
            </a:endParaRPr>
          </a:p>
          <a:p>
            <a:pPr algn="ctr"/>
            <a:endParaRPr lang="en-US">
              <a:solidFill>
                <a:schemeClr val="bg1"/>
              </a:solidFill>
              <a:effectLst>
                <a:outerShdw blurRad="38100" dist="38100" dir="2700000" algn="tl">
                  <a:srgbClr val="000000">
                    <a:alpha val="43137"/>
                  </a:srgbClr>
                </a:outerShdw>
              </a:effectLst>
            </a:endParaRPr>
          </a:p>
          <a:p>
            <a:pPr algn="ctr"/>
            <a:r>
              <a:rPr lang="en-US" b="1">
                <a:solidFill>
                  <a:schemeClr val="bg1"/>
                </a:solidFill>
                <a:effectLst>
                  <a:outerShdw blurRad="38100" dist="38100" dir="2700000" algn="tl">
                    <a:srgbClr val="000000">
                      <a:alpha val="43137"/>
                    </a:srgbClr>
                  </a:outerShdw>
                </a:effectLst>
              </a:rPr>
              <a:t>***Medications***</a:t>
            </a:r>
          </a:p>
          <a:p>
            <a:pPr algn="ctr"/>
            <a:r>
              <a:rPr lang="en-US">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FE48ADAE-3407-4A56-BD57-F86D1F5356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227477" cy="1254255"/>
          </a:xfrm>
          <a:prstGeom prst="rect">
            <a:avLst/>
          </a:prstGeom>
        </p:spPr>
      </p:pic>
    </p:spTree>
    <p:extLst>
      <p:ext uri="{BB962C8B-B14F-4D97-AF65-F5344CB8AC3E}">
        <p14:creationId xmlns:p14="http://schemas.microsoft.com/office/powerpoint/2010/main" val="394491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820594"/>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2679" y="1668452"/>
            <a:ext cx="11946639" cy="443198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a:solidFill>
                  <a:schemeClr val="bg1"/>
                </a:solidFill>
              </a:rPr>
              <a:t>	—Provocative testing can include exercise, hypertonic saline, a hyperpnea test, etc.</a:t>
            </a:r>
          </a:p>
          <a:p>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 </a:t>
            </a:r>
            <a:r>
              <a:rPr lang="en-US">
                <a:solidFill>
                  <a:schemeClr val="bg1"/>
                </a:solidFill>
                <a:sym typeface="Symbol" panose="05050102010706020507" pitchFamily="18" charset="2"/>
              </a:rPr>
              <a:t></a:t>
            </a:r>
            <a:r>
              <a:rPr lang="en-US" b="1">
                <a:solidFill>
                  <a:schemeClr val="bg1"/>
                </a:solidFill>
              </a:rPr>
              <a:t>Asthma Information</a:t>
            </a:r>
            <a:r>
              <a:rPr lang="en-US">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youth or adult, with asthma will not be cleared to scuba dive. The predisposing factors, severity of attacks or intermitted asthma does not change this BSA policy. Those that are currently scuba certified or have a physician’s approval for scuba diving will not be cleared to scuba dive at Sea Base. There are no exceptions, exclusions or waivers to this policy.</a:t>
            </a:r>
            <a:r>
              <a:rPr lang="en-US">
                <a:solidFill>
                  <a:schemeClr val="bg1"/>
                </a:solidFill>
                <a:effectLst>
                  <a:outerShdw blurRad="38100" dist="38100" dir="2700000" algn="tl">
                    <a:srgbClr val="000000">
                      <a:alpha val="43137"/>
                    </a:srgbClr>
                  </a:outerShdw>
                </a:effectLst>
              </a:rPr>
              <a:t>  </a:t>
            </a: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AAA2CAD8-6D75-4A85-BA8E-11DC99476D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4"/>
            <a:ext cx="1317788" cy="1346536"/>
          </a:xfrm>
          <a:prstGeom prst="rect">
            <a:avLst/>
          </a:prstGeom>
        </p:spPr>
      </p:pic>
    </p:spTree>
    <p:extLst>
      <p:ext uri="{BB962C8B-B14F-4D97-AF65-F5344CB8AC3E}">
        <p14:creationId xmlns:p14="http://schemas.microsoft.com/office/powerpoint/2010/main" val="292471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37624" y="50958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54874" y="979468"/>
            <a:ext cx="11946639" cy="5878532"/>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The acceptable oral medications for diabetic control are as single agents only: </a:t>
            </a:r>
            <a:r>
              <a:rPr lang="en-US" sz="1400" err="1">
                <a:solidFill>
                  <a:schemeClr val="bg1"/>
                </a:solidFill>
                <a:sym typeface="Symbol" panose="05050102010706020507" pitchFamily="18" charset="2"/>
              </a:rPr>
              <a:t>metaformin</a:t>
            </a:r>
            <a:r>
              <a:rPr lang="en-US" sz="1400">
                <a:solidFill>
                  <a:schemeClr val="bg1"/>
                </a:solidFill>
                <a:sym typeface="Symbol" panose="05050102010706020507" pitchFamily="18" charset="2"/>
              </a:rPr>
              <a:t> and metformin analogs; DPP-4 inhibitors ( sitagliptin, vildagliptin, </a:t>
            </a:r>
            <a:r>
              <a:rPr lang="en-US" sz="1400" err="1">
                <a:solidFill>
                  <a:schemeClr val="bg1"/>
                </a:solidFill>
                <a:sym typeface="Symbol" panose="05050102010706020507" pitchFamily="18" charset="2"/>
              </a:rPr>
              <a:t>alogliptin</a:t>
            </a:r>
            <a:r>
              <a:rPr lang="en-US" sz="1400">
                <a:solidFill>
                  <a:schemeClr val="bg1"/>
                </a:solidFill>
                <a:sym typeface="Symbol" panose="05050102010706020507" pitchFamily="18" charset="2"/>
              </a:rPr>
              <a:t>, </a:t>
            </a:r>
            <a:r>
              <a:rPr lang="en-US" sz="1400" err="1">
                <a:solidFill>
                  <a:schemeClr val="bg1"/>
                </a:solidFill>
                <a:sym typeface="Symbol" panose="05050102010706020507" pitchFamily="18" charset="2"/>
              </a:rPr>
              <a:t>saxagliptin</a:t>
            </a:r>
            <a:r>
              <a:rPr lang="en-US" sz="1400">
                <a:solidFill>
                  <a:schemeClr val="bg1"/>
                </a:solidFill>
                <a:sym typeface="Symbol" panose="05050102010706020507" pitchFamily="18" charset="2"/>
              </a:rPr>
              <a:t> and linagliptin); or SGLT2 inhibitors and analogies</a:t>
            </a:r>
          </a:p>
          <a:p>
            <a:pPr lvl="1"/>
            <a:endParaRPr lang="en-US">
              <a:solidFill>
                <a:schemeClr val="bg1"/>
              </a:solidFill>
              <a:sym typeface="Symbol" panose="05050102010706020507" pitchFamily="18" charset="2"/>
            </a:endParaRPr>
          </a:p>
          <a:p>
            <a:pPr lvl="1"/>
            <a:r>
              <a:rPr lang="en-US">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pPr algn="ctr"/>
            <a:endParaRPr lang="en-US" b="1">
              <a:solidFill>
                <a:schemeClr val="bg1"/>
              </a:solidFill>
              <a:sym typeface="Symbol" panose="05050102010706020507" pitchFamily="18" charset="2"/>
            </a:endParaRPr>
          </a:p>
          <a:p>
            <a:pPr algn="ctr"/>
            <a:r>
              <a:rPr lang="en-US" b="1">
                <a:solidFill>
                  <a:schemeClr val="bg1"/>
                </a:solidFill>
                <a:sym typeface="Symbol" panose="05050102010706020507" pitchFamily="18" charset="2"/>
              </a:rPr>
              <a:t></a:t>
            </a:r>
            <a:r>
              <a:rPr lang="en-US" b="1">
                <a:solidFill>
                  <a:schemeClr val="bg1"/>
                </a:solidFill>
              </a:rPr>
              <a:t>Diabetes Information</a:t>
            </a:r>
            <a:r>
              <a:rPr lang="en-US" b="1">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that are insulin dependent, youth or adult, will not be cleared to scuba dive. Those that are currently scuba certified or have a physician’s approval for scuba diving will not be cleared to scuba dive at Sea Base. Participants younger than 18 years of age with diabetes will not be cleared to scuba dive. There are no exceptions, exclusions or waivers to this policy.</a:t>
            </a:r>
          </a:p>
          <a:p>
            <a:endParaRPr lang="en-US">
              <a:solidFill>
                <a:schemeClr val="bg1"/>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FFA042BA-F68C-465A-8E34-51F89870F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843655" cy="862059"/>
          </a:xfrm>
          <a:prstGeom prst="rect">
            <a:avLst/>
          </a:prstGeom>
        </p:spPr>
      </p:pic>
    </p:spTree>
    <p:extLst>
      <p:ext uri="{BB962C8B-B14F-4D97-AF65-F5344CB8AC3E}">
        <p14:creationId xmlns:p14="http://schemas.microsoft.com/office/powerpoint/2010/main" val="338969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1259" y="693243"/>
            <a:ext cx="6005286" cy="853497"/>
          </a:xfrm>
        </p:spPr>
        <p:txBody>
          <a:bodyPr/>
          <a:lstStyle/>
          <a:p>
            <a:r>
              <a:rPr lang="en-US">
                <a:solidFill>
                  <a:schemeClr val="bg1"/>
                </a:solidFill>
              </a:rPr>
              <a:t>Crew Leader Information</a:t>
            </a:r>
          </a:p>
        </p:txBody>
      </p:sp>
      <p:sp>
        <p:nvSpPr>
          <p:cNvPr id="3" name="TextBox 2"/>
          <p:cNvSpPr txBox="1"/>
          <p:nvPr/>
        </p:nvSpPr>
        <p:spPr>
          <a:xfrm>
            <a:off x="1632857" y="1763552"/>
            <a:ext cx="10142375" cy="4401205"/>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All adults, 18 years of age or older must have up to date:</a:t>
            </a:r>
          </a:p>
          <a:p>
            <a:r>
              <a:rPr lang="en-US" sz="2000">
                <a:solidFill>
                  <a:schemeClr val="bg1"/>
                </a:solidFill>
                <a:effectLst>
                  <a:outerShdw blurRad="38100" dist="38100" dir="2700000" algn="tl">
                    <a:srgbClr val="000000">
                      <a:alpha val="43137"/>
                    </a:srgbClr>
                  </a:outerShdw>
                </a:effectLst>
              </a:rPr>
              <a:t>            Youth Protection Training</a:t>
            </a:r>
          </a:p>
          <a:p>
            <a:r>
              <a:rPr lang="en-US" sz="2000">
                <a:solidFill>
                  <a:schemeClr val="bg1"/>
                </a:solidFill>
                <a:effectLst>
                  <a:outerShdw blurRad="38100" dist="38100" dir="2700000" algn="tl">
                    <a:srgbClr val="000000">
                      <a:alpha val="43137"/>
                    </a:srgbClr>
                  </a:outerShdw>
                </a:effectLst>
              </a:rPr>
              <a:t>            BSA Safe Swim Defense</a:t>
            </a:r>
          </a:p>
          <a:p>
            <a:r>
              <a:rPr lang="en-US" sz="2000">
                <a:solidFill>
                  <a:schemeClr val="bg1"/>
                </a:solidFill>
                <a:effectLst>
                  <a:outerShdw blurRad="38100" dist="38100" dir="2700000" algn="tl">
                    <a:srgbClr val="000000">
                      <a:alpha val="43137"/>
                    </a:srgbClr>
                  </a:outerShdw>
                </a:effectLst>
              </a:rPr>
              <a:t>            BSA Safety Afloat</a:t>
            </a:r>
          </a:p>
          <a:p>
            <a:r>
              <a:rPr lang="en-US" sz="2000">
                <a:solidFill>
                  <a:schemeClr val="bg1"/>
                </a:solidFill>
                <a:effectLst>
                  <a:outerShdw blurRad="38100" dist="38100" dir="2700000" algn="tl">
                    <a:srgbClr val="000000">
                      <a:alpha val="43137"/>
                    </a:srgbClr>
                  </a:outerShdw>
                </a:effectLst>
              </a:rPr>
              <a:t>            BSA Hazardous Weather Training</a:t>
            </a:r>
          </a:p>
          <a:p>
            <a:pPr marL="0" marR="0">
              <a:spcBef>
                <a:spcPts val="0"/>
              </a:spcBef>
              <a:spcAft>
                <a:spcPts val="0"/>
              </a:spcAft>
            </a:pPr>
            <a:endParaRPr lang="en-US" sz="2000" b="1" u="sng">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u="sng">
                <a:solidFill>
                  <a:schemeClr val="bg1"/>
                </a:solidFill>
                <a:effectLst/>
                <a:latin typeface="Calibri" panose="020F0502020204030204" pitchFamily="34" charset="0"/>
                <a:ea typeface="Calibri" panose="020F0502020204030204" pitchFamily="34" charset="0"/>
              </a:rPr>
              <a:t>New for 2025:</a:t>
            </a:r>
            <a:r>
              <a:rPr lang="en-US" sz="2000">
                <a:solidFill>
                  <a:schemeClr val="bg1"/>
                </a:solidFill>
                <a:effectLst/>
                <a:latin typeface="Calibri" panose="020F0502020204030204" pitchFamily="34" charset="0"/>
                <a:ea typeface="Calibri" panose="020F0502020204030204" pitchFamily="34" charset="0"/>
              </a:rPr>
              <a:t> </a:t>
            </a:r>
            <a:r>
              <a:rPr lang="en-US" sz="2000" b="1">
                <a:solidFill>
                  <a:schemeClr val="bg1"/>
                </a:solidFill>
                <a:effectLst/>
                <a:latin typeface="Calibri" panose="020F0502020204030204" pitchFamily="34" charset="0"/>
                <a:ea typeface="Calibri" panose="020F0502020204030204" pitchFamily="34" charset="0"/>
              </a:rPr>
              <a:t>BSA Membership Card -</a:t>
            </a:r>
            <a:r>
              <a:rPr lang="en-US" sz="2000">
                <a:solidFill>
                  <a:schemeClr val="bg1"/>
                </a:solidFill>
                <a:effectLst/>
                <a:latin typeface="Calibri" panose="020F0502020204030204" pitchFamily="34" charset="0"/>
                <a:ea typeface="Calibri" panose="020F0502020204030204" pitchFamily="34" charset="0"/>
              </a:rPr>
              <a:t>Every participant, both youth and adult must present their BSA Membership Card upon arrival at Sea Base. Any person without a membership card will not be permitted to participate in the adventure nor can they remain on base. Those attempting to register with BSA upon arrival will not be cleared to participate. </a:t>
            </a:r>
            <a:r>
              <a:rPr lang="en-US" sz="2000" b="1">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ED481764-F1F0-45A8-8753-516EF4835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4"/>
            <a:ext cx="1648621" cy="1684586"/>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7201" y="617318"/>
            <a:ext cx="6005286" cy="853497"/>
          </a:xfrm>
        </p:spPr>
        <p:txBody>
          <a:bodyPr/>
          <a:lstStyle/>
          <a:p>
            <a:r>
              <a:rPr lang="en-US">
                <a:solidFill>
                  <a:schemeClr val="bg1"/>
                </a:solidFill>
              </a:rPr>
              <a:t>Crew Leader Information</a:t>
            </a:r>
          </a:p>
        </p:txBody>
      </p:sp>
      <p:sp>
        <p:nvSpPr>
          <p:cNvPr id="3" name="TextBox 2"/>
          <p:cNvSpPr txBox="1"/>
          <p:nvPr/>
        </p:nvSpPr>
        <p:spPr>
          <a:xfrm>
            <a:off x="430922" y="1562100"/>
            <a:ext cx="11185690" cy="4770537"/>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Scuba Class Preparation</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Students must read and complete the following five Knowledge Reviews from the provided PADI Advanced Open Water Diver Manual</a:t>
            </a:r>
          </a:p>
          <a:p>
            <a:pPr marL="742950" lvl="1"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Boat Diver</a:t>
            </a:r>
          </a:p>
          <a:p>
            <a:pPr marL="742950" lvl="1"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Night Diver</a:t>
            </a:r>
          </a:p>
          <a:p>
            <a:pPr marL="742950" lvl="1"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U/W Navigation</a:t>
            </a:r>
          </a:p>
          <a:p>
            <a:pPr marL="742950" lvl="1"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Deep Diver</a:t>
            </a:r>
          </a:p>
          <a:p>
            <a:pPr marL="742950" lvl="1"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Peak Performance Buoyancy</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Have students bring all PADI materials with them to Sea Base</a:t>
            </a:r>
          </a:p>
          <a:p>
            <a:r>
              <a:rPr lang="en-US" sz="2000">
                <a:solidFill>
                  <a:schemeClr val="bg1"/>
                </a:solidFill>
                <a:effectLst>
                  <a:outerShdw blurRad="38100" dist="38100" dir="2700000" algn="tl">
                    <a:srgbClr val="000000">
                      <a:alpha val="43137"/>
                    </a:srgbClr>
                  </a:outerShdw>
                </a:effectLst>
              </a:rPr>
              <a:t>                 • PADI Advanced Open Water Manual   </a:t>
            </a:r>
          </a:p>
          <a:p>
            <a:r>
              <a:rPr lang="en-US" sz="2000">
                <a:solidFill>
                  <a:schemeClr val="bg1"/>
                </a:solidFill>
                <a:effectLst>
                  <a:outerShdw blurRad="38100" dist="38100" dir="2700000" algn="tl">
                    <a:srgbClr val="000000">
                      <a:alpha val="43137"/>
                    </a:srgbClr>
                  </a:outerShdw>
                </a:effectLst>
              </a:rPr>
              <a:t>	 </a:t>
            </a:r>
            <a:r>
              <a:rPr lang="en-US" sz="1600">
                <a:solidFill>
                  <a:schemeClr val="bg1"/>
                </a:solidFill>
                <a:effectLst>
                  <a:outerShdw blurRad="38100" dist="38100" dir="2700000" algn="tl">
                    <a:srgbClr val="000000">
                      <a:alpha val="43137"/>
                    </a:srgbClr>
                  </a:outerShdw>
                </a:effectLst>
              </a:rPr>
              <a:t>●</a:t>
            </a:r>
            <a:r>
              <a:rPr lang="en-US" sz="2000">
                <a:solidFill>
                  <a:schemeClr val="bg1"/>
                </a:solidFill>
                <a:effectLst>
                  <a:outerShdw blurRad="38100" dist="38100" dir="2700000" algn="tl">
                    <a:srgbClr val="000000">
                      <a:alpha val="43137"/>
                    </a:srgbClr>
                  </a:outerShdw>
                </a:effectLst>
              </a:rPr>
              <a:t>  PADI Advanced Open Water Multipurpose Data Carrier                  </a:t>
            </a:r>
          </a:p>
          <a:p>
            <a:r>
              <a:rPr lang="en-US" sz="2000">
                <a:solidFill>
                  <a:schemeClr val="bg1"/>
                </a:solidFill>
                <a:effectLst>
                  <a:outerShdw blurRad="38100" dist="38100" dir="2700000" algn="tl">
                    <a:srgbClr val="000000">
                      <a:alpha val="43137"/>
                    </a:srgbClr>
                  </a:outerShdw>
                </a:effectLst>
              </a:rPr>
              <a:t>                 • Diver Log Book (not provided)</a:t>
            </a:r>
          </a:p>
          <a:p>
            <a:r>
              <a:rPr lang="en-US" sz="2400">
                <a:solidFill>
                  <a:schemeClr val="bg1"/>
                </a:solidFill>
                <a:effectLst>
                  <a:outerShdw blurRad="38100" dist="38100" dir="2700000" algn="tl">
                    <a:srgbClr val="000000">
                      <a:alpha val="43137"/>
                    </a:srgbClr>
                  </a:outerShdw>
                </a:effectLst>
              </a:rPr>
              <a:t>                 	</a:t>
            </a:r>
            <a:r>
              <a:rPr lang="en-US" sz="2400">
                <a:solidFill>
                  <a:srgbClr val="FF0000"/>
                </a:solidFill>
                <a:effectLst>
                  <a:outerShdw blurRad="38100" dist="38100" dir="2700000" algn="tl">
                    <a:srgbClr val="000000">
                      <a:alpha val="43137"/>
                    </a:srgbClr>
                  </a:outerShdw>
                </a:effectLst>
              </a:rPr>
              <a:t>Not completing the required Homework assignments may delay your </a:t>
            </a:r>
          </a:p>
          <a:p>
            <a:pPr algn="ctr"/>
            <a:r>
              <a:rPr lang="en-US" sz="2400">
                <a:solidFill>
                  <a:srgbClr val="FF0000"/>
                </a:solidFill>
                <a:effectLst>
                  <a:outerShdw blurRad="38100" dist="38100" dir="2700000" algn="tl">
                    <a:srgbClr val="000000">
                      <a:alpha val="43137"/>
                    </a:srgbClr>
                  </a:outerShdw>
                </a:effectLst>
              </a:rPr>
              <a:t>certification course or cause you and your crew not to complete your course.</a:t>
            </a:r>
          </a:p>
        </p:txBody>
      </p:sp>
      <p:pic>
        <p:nvPicPr>
          <p:cNvPr id="6" name="Picture 5">
            <a:extLst>
              <a:ext uri="{FF2B5EF4-FFF2-40B4-BE49-F238E27FC236}">
                <a16:creationId xmlns:a16="http://schemas.microsoft.com/office/drawing/2014/main" id="{D8530D80-A8FB-41CB-9D14-A92B0E23B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441966" cy="1473423"/>
          </a:xfrm>
          <a:prstGeom prst="rect">
            <a:avLst/>
          </a:prstGeom>
        </p:spPr>
      </p:pic>
    </p:spTree>
    <p:extLst>
      <p:ext uri="{BB962C8B-B14F-4D97-AF65-F5344CB8AC3E}">
        <p14:creationId xmlns:p14="http://schemas.microsoft.com/office/powerpoint/2010/main" val="348411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6410" y="689691"/>
            <a:ext cx="1443280" cy="769441"/>
          </a:xfrm>
          <a:prstGeom prst="rect">
            <a:avLst/>
          </a:prstGeom>
          <a:noFill/>
        </p:spPr>
        <p:txBody>
          <a:bodyPr wrap="none" rtlCol="0">
            <a:spAutoFit/>
          </a:bodyPr>
          <a:lstStyle/>
          <a:p>
            <a:r>
              <a:rPr lang="en-US" sz="4400">
                <a:solidFill>
                  <a:schemeClr val="bg1"/>
                </a:solidFill>
              </a:rPr>
              <a:t>FAQ’s</a:t>
            </a:r>
          </a:p>
        </p:txBody>
      </p:sp>
      <p:sp>
        <p:nvSpPr>
          <p:cNvPr id="7" name="TextBox 6"/>
          <p:cNvSpPr txBox="1"/>
          <p:nvPr/>
        </p:nvSpPr>
        <p:spPr>
          <a:xfrm>
            <a:off x="519403" y="2252796"/>
            <a:ext cx="11672597" cy="4154984"/>
          </a:xfrm>
          <a:prstGeom prst="rect">
            <a:avLst/>
          </a:prstGeom>
          <a:noFill/>
        </p:spPr>
        <p:txBody>
          <a:bodyPr wrap="square" rtlCol="0">
            <a:spAutoFit/>
          </a:bodyPr>
          <a:lstStyle/>
          <a:p>
            <a:r>
              <a:rPr lang="en-US" sz="2000" b="1">
                <a:solidFill>
                  <a:schemeClr val="bg1"/>
                </a:solidFill>
              </a:rPr>
              <a:t>What Scuba Certification cards does BSA-SB Recognized?</a:t>
            </a:r>
          </a:p>
          <a:p>
            <a:r>
              <a:rPr lang="en-US" sz="2000">
                <a:solidFill>
                  <a:schemeClr val="bg1"/>
                </a:solidFill>
              </a:rPr>
              <a:t>     The Boy Scouts of America and Se Base only accept certification from RSTC</a:t>
            </a:r>
          </a:p>
          <a:p>
            <a:r>
              <a:rPr lang="en-US" sz="2000">
                <a:solidFill>
                  <a:schemeClr val="bg1"/>
                </a:solidFill>
              </a:rPr>
              <a:t>     recognized training agencies which include IDEA,  NASDS,  PADI,  SDI/TDI,PDIC,  SSI, YMCA </a:t>
            </a:r>
          </a:p>
          <a:p>
            <a:r>
              <a:rPr lang="en-US" sz="2000">
                <a:solidFill>
                  <a:schemeClr val="bg1"/>
                </a:solidFill>
              </a:rPr>
              <a:t>     NAUI, RAID, IANTD, NASE and SNSI </a:t>
            </a:r>
            <a:r>
              <a:rPr lang="en-US" sz="2000" i="1" u="sng">
                <a:solidFill>
                  <a:schemeClr val="bg1"/>
                </a:solidFill>
              </a:rPr>
              <a:t>and others </a:t>
            </a:r>
            <a:r>
              <a:rPr lang="en-US" sz="2000">
                <a:solidFill>
                  <a:schemeClr val="bg1"/>
                </a:solidFill>
              </a:rPr>
              <a:t>that are members of the Recreational Scuba Training Council. 	No other certification cards are accepted. We cannot accept restricted cards.</a:t>
            </a:r>
          </a:p>
          <a:p>
            <a:endParaRPr lang="en-US" sz="2000">
              <a:solidFill>
                <a:schemeClr val="bg1"/>
              </a:solidFill>
            </a:endParaRPr>
          </a:p>
          <a:p>
            <a:r>
              <a:rPr lang="en-US" sz="2000" b="1">
                <a:solidFill>
                  <a:schemeClr val="bg1"/>
                </a:solidFill>
              </a:rPr>
              <a:t>May I bring my own scuba equipment?</a:t>
            </a:r>
          </a:p>
          <a:p>
            <a:r>
              <a:rPr lang="en-US" sz="2000">
                <a:solidFill>
                  <a:schemeClr val="bg1"/>
                </a:solidFill>
              </a:rPr>
              <a:t>      Yes, but it will be inspected by our professional staff. If it does not meet our </a:t>
            </a:r>
          </a:p>
          <a:p>
            <a:r>
              <a:rPr lang="en-US" sz="2000">
                <a:solidFill>
                  <a:schemeClr val="bg1"/>
                </a:solidFill>
              </a:rPr>
              <a:t>      requirements you will have to use our equipment. Do not bring dive knives or spear guns.</a:t>
            </a:r>
          </a:p>
          <a:p>
            <a:endParaRPr lang="en-US" sz="2000">
              <a:solidFill>
                <a:schemeClr val="bg1"/>
              </a:solidFill>
            </a:endParaRPr>
          </a:p>
          <a:p>
            <a:r>
              <a:rPr lang="en-US" sz="2000" b="1">
                <a:solidFill>
                  <a:schemeClr val="bg1"/>
                </a:solidFill>
              </a:rPr>
              <a:t>Are Wet suits provided?</a:t>
            </a:r>
          </a:p>
          <a:p>
            <a:r>
              <a:rPr lang="en-US" sz="2000">
                <a:solidFill>
                  <a:schemeClr val="bg1"/>
                </a:solidFill>
              </a:rPr>
              <a:t>       Weekly rentals are available through the Ships Store. They are not needed during the summer.</a:t>
            </a:r>
          </a:p>
          <a:p>
            <a:endParaRPr lang="en-US" sz="2400">
              <a:solidFill>
                <a:schemeClr val="bg1"/>
              </a:solidFill>
            </a:endParaRPr>
          </a:p>
        </p:txBody>
      </p:sp>
      <p:pic>
        <p:nvPicPr>
          <p:cNvPr id="6" name="Picture 5">
            <a:extLst>
              <a:ext uri="{FF2B5EF4-FFF2-40B4-BE49-F238E27FC236}">
                <a16:creationId xmlns:a16="http://schemas.microsoft.com/office/drawing/2014/main" id="{C8FF3921-AC84-4B73-93E8-75C381A1F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2610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566"/>
            <a:ext cx="12191999" cy="6864643"/>
          </a:xfrm>
          <a:prstGeom prst="rect">
            <a:avLst/>
          </a:prstGeom>
        </p:spPr>
      </p:pic>
      <p:sp>
        <p:nvSpPr>
          <p:cNvPr id="7" name="TextBox 6"/>
          <p:cNvSpPr txBox="1"/>
          <p:nvPr/>
        </p:nvSpPr>
        <p:spPr>
          <a:xfrm>
            <a:off x="588401" y="2436474"/>
            <a:ext cx="11015195" cy="3416320"/>
          </a:xfrm>
          <a:prstGeom prst="rect">
            <a:avLst/>
          </a:prstGeom>
          <a:noFill/>
        </p:spPr>
        <p:txBody>
          <a:bodyPr wrap="none" rtlCol="0">
            <a:spAutoFit/>
          </a:bodyPr>
          <a:lstStyle/>
          <a:p>
            <a:r>
              <a:rPr lang="en-US" sz="2400" b="1">
                <a:solidFill>
                  <a:schemeClr val="bg1"/>
                </a:solidFill>
                <a:effectLst>
                  <a:outerShdw blurRad="38100" dist="38100" dir="2700000" algn="tl">
                    <a:srgbClr val="000000">
                      <a:alpha val="43137"/>
                    </a:srgbClr>
                  </a:outerShdw>
                </a:effectLst>
              </a:rPr>
              <a:t>What if I arrive at Sea Base and I exceed the height/weight limit?</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What if I arrive without a signed medical?</a:t>
            </a:r>
          </a:p>
          <a:p>
            <a:r>
              <a:rPr lang="en-US" sz="2400">
                <a:solidFill>
                  <a:schemeClr val="bg1"/>
                </a:solidFill>
                <a:effectLst>
                  <a:outerShdw blurRad="38100" dist="38100" dir="2700000" algn="tl">
                    <a:srgbClr val="000000">
                      <a:alpha val="43137"/>
                    </a:srgbClr>
                  </a:outerShdw>
                </a:effectLst>
              </a:rPr>
              <a:t>      All medical documentation must be submitted in advance and signed by a physician.</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If I am unable to scuba dive, may I participate as a snorkeler?</a:t>
            </a:r>
          </a:p>
          <a:p>
            <a:r>
              <a:rPr lang="en-US" sz="240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570376" y="923731"/>
            <a:ext cx="1443280" cy="769441"/>
          </a:xfrm>
          <a:prstGeom prst="rect">
            <a:avLst/>
          </a:prstGeom>
          <a:noFill/>
        </p:spPr>
        <p:txBody>
          <a:bodyPr wrap="none" rtlCol="0">
            <a:spAutoFit/>
          </a:bodyPr>
          <a:lstStyle/>
          <a:p>
            <a:r>
              <a:rPr lang="en-US" sz="4400">
                <a:solidFill>
                  <a:schemeClr val="bg1"/>
                </a:solidFill>
              </a:rPr>
              <a:t>FAQ’s</a:t>
            </a:r>
          </a:p>
        </p:txBody>
      </p:sp>
      <p:pic>
        <p:nvPicPr>
          <p:cNvPr id="9" name="Picture 8">
            <a:extLst>
              <a:ext uri="{FF2B5EF4-FFF2-40B4-BE49-F238E27FC236}">
                <a16:creationId xmlns:a16="http://schemas.microsoft.com/office/drawing/2014/main" id="{03329253-B6E7-4877-8EAB-6DCE474B53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566"/>
            <a:ext cx="12191999" cy="6864643"/>
          </a:xfrm>
          <a:prstGeom prst="rect">
            <a:avLst/>
          </a:prstGeom>
        </p:spPr>
      </p:pic>
      <p:sp>
        <p:nvSpPr>
          <p:cNvPr id="7" name="TextBox 6"/>
          <p:cNvSpPr txBox="1"/>
          <p:nvPr/>
        </p:nvSpPr>
        <p:spPr>
          <a:xfrm>
            <a:off x="705989" y="1504831"/>
            <a:ext cx="10780020" cy="470898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Wide brimmed hat                                                           • Polarized sunglasses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Diver logbook                                                            	     • 2 towels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rain jacket                                                                 • Spending money ($100-$150)</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Locks (key or combination per crew)                         ● Mask and Snorkel</a:t>
            </a:r>
          </a:p>
        </p:txBody>
      </p:sp>
      <p:pic>
        <p:nvPicPr>
          <p:cNvPr id="9" name="Picture 8">
            <a:extLst>
              <a:ext uri="{FF2B5EF4-FFF2-40B4-BE49-F238E27FC236}">
                <a16:creationId xmlns:a16="http://schemas.microsoft.com/office/drawing/2014/main" id="{A50DCEC5-C8D2-402A-AFA6-91139703BB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306499" cy="1335001"/>
          </a:xfrm>
          <a:prstGeom prst="rect">
            <a:avLst/>
          </a:prstGeom>
        </p:spPr>
      </p:pic>
    </p:spTree>
    <p:extLst>
      <p:ext uri="{BB962C8B-B14F-4D97-AF65-F5344CB8AC3E}">
        <p14:creationId xmlns:p14="http://schemas.microsoft.com/office/powerpoint/2010/main" val="69136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947543" cy="4278094"/>
          </a:xfrm>
          <a:prstGeom prst="rect">
            <a:avLst/>
          </a:prstGeom>
          <a:noFill/>
        </p:spPr>
        <p:txBody>
          <a:bodyPr wrap="none" rtlCol="0">
            <a:spAutoFit/>
          </a:bodyPr>
          <a:lstStyle/>
          <a:p>
            <a:r>
              <a:rPr lang="en-US" sz="4800">
                <a:solidFill>
                  <a:schemeClr val="bg1"/>
                </a:solidFill>
              </a:rPr>
              <a:t>Arrival and Registration</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Arrival Time is 1 PM</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Meet your Professional Sea Base Divemaster</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Issue Equipment</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Scuba Review</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Swim Review</a:t>
            </a:r>
          </a:p>
        </p:txBody>
      </p:sp>
      <p:pic>
        <p:nvPicPr>
          <p:cNvPr id="6" name="Picture 5" descr="A blue building with a ramp and palm trees&#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4171" y="3737676"/>
            <a:ext cx="4003544" cy="267193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633" y="2590296"/>
            <a:ext cx="4029766" cy="268943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39A78F1-C1BB-4440-BD07-55C2F99187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6565"/>
            <a:ext cx="12191999" cy="6864643"/>
          </a:xfrm>
          <a:prstGeom prst="rect">
            <a:avLst/>
          </a:prstGeom>
        </p:spPr>
      </p:pic>
      <p:sp>
        <p:nvSpPr>
          <p:cNvPr id="7" name="TextBox 6"/>
          <p:cNvSpPr txBox="1"/>
          <p:nvPr/>
        </p:nvSpPr>
        <p:spPr>
          <a:xfrm>
            <a:off x="2801566" y="1735212"/>
            <a:ext cx="7502708" cy="4154984"/>
          </a:xfrm>
          <a:prstGeom prst="rect">
            <a:avLst/>
          </a:prstGeom>
          <a:noFill/>
        </p:spPr>
        <p:txBody>
          <a:bodyPr wrap="square" rtlCol="0">
            <a:spAutoFit/>
          </a:bodyPr>
          <a:lstStyle/>
          <a:p>
            <a:r>
              <a:rPr lang="en-US" sz="4800">
                <a:solidFill>
                  <a:schemeClr val="bg1"/>
                </a:solidFill>
                <a:effectLst>
                  <a:outerShdw blurRad="38100" dist="38100" dir="2700000" algn="tl">
                    <a:srgbClr val="000000">
                      <a:alpha val="43137"/>
                    </a:srgbClr>
                  </a:outerShdw>
                </a:effectLst>
              </a:rPr>
              <a:t>What </a:t>
            </a:r>
            <a:r>
              <a:rPr lang="en-US" sz="4800" u="sng">
                <a:solidFill>
                  <a:schemeClr val="bg1"/>
                </a:solidFill>
                <a:effectLst>
                  <a:outerShdw blurRad="38100" dist="38100" dir="2700000" algn="tl">
                    <a:srgbClr val="000000">
                      <a:alpha val="43137"/>
                    </a:srgbClr>
                  </a:outerShdw>
                </a:effectLst>
              </a:rPr>
              <a:t>NOT</a:t>
            </a:r>
            <a:r>
              <a:rPr lang="en-US" sz="4800">
                <a:solidFill>
                  <a:schemeClr val="bg1"/>
                </a:solidFill>
                <a:effectLst>
                  <a:outerShdw blurRad="38100" dist="38100" dir="2700000" algn="tl">
                    <a:srgbClr val="000000">
                      <a:alpha val="43137"/>
                    </a:srgbClr>
                  </a:outerShdw>
                </a:effectLst>
              </a:rPr>
              <a:t> to Bring</a:t>
            </a:r>
          </a:p>
          <a:p>
            <a:endParaRPr lang="en-US" sz="480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Deck shoes</a:t>
            </a:r>
          </a:p>
          <a:p>
            <a:endParaRPr lang="en-US" sz="240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BAFE24A3-B85E-4563-8337-B63A0210C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13289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51452" y="813724"/>
            <a:ext cx="3644396" cy="769441"/>
          </a:xfrm>
          <a:prstGeom prst="rect">
            <a:avLst/>
          </a:prstGeom>
          <a:noFill/>
        </p:spPr>
        <p:txBody>
          <a:bodyPr wrap="none" rtlCol="0">
            <a:spAutoFit/>
          </a:bodyPr>
          <a:lstStyle/>
          <a:p>
            <a:r>
              <a:rPr lang="en-US" sz="4400">
                <a:solidFill>
                  <a:schemeClr val="bg1"/>
                </a:solidFill>
              </a:rPr>
              <a:t>Contact Details</a:t>
            </a:r>
          </a:p>
        </p:txBody>
      </p:sp>
      <p:sp>
        <p:nvSpPr>
          <p:cNvPr id="7" name="TextBox 6"/>
          <p:cNvSpPr txBox="1"/>
          <p:nvPr/>
        </p:nvSpPr>
        <p:spPr>
          <a:xfrm>
            <a:off x="2679143" y="1790117"/>
            <a:ext cx="7600799" cy="4524315"/>
          </a:xfrm>
          <a:prstGeom prst="rect">
            <a:avLst/>
          </a:prstGeom>
          <a:noFill/>
        </p:spPr>
        <p:txBody>
          <a:bodyPr wrap="none" rtlCol="0">
            <a:spAutoFit/>
          </a:bodyPr>
          <a:lstStyle/>
          <a:p>
            <a:r>
              <a:rPr lang="en-US" sz="2400">
                <a:solidFill>
                  <a:schemeClr val="bg1"/>
                </a:solidFill>
                <a:effectLst>
                  <a:outerShdw blurRad="38100" dist="38100" dir="2700000" algn="tl">
                    <a:srgbClr val="000000">
                      <a:alpha val="43137"/>
                    </a:srgbClr>
                  </a:outerShdw>
                </a:effectLst>
              </a:rPr>
              <a:t>Florida Sea Base Main phone  305-664-4173</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FAX 305-664-2039</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Scuba Director – Joe Angelo 305-664-5625</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joe.angelo@scouting.org</a:t>
            </a:r>
          </a:p>
          <a:p>
            <a:r>
              <a:rPr lang="en-US" sz="2400">
                <a:solidFill>
                  <a:schemeClr val="bg1"/>
                </a:solidFill>
                <a:effectLst>
                  <a:outerShdw blurRad="38100" dist="38100" dir="2700000" algn="tl">
                    <a:srgbClr val="000000">
                      <a:alpha val="43137"/>
                    </a:srgbClr>
                  </a:outerShdw>
                </a:effectLst>
              </a:rPr>
              <a:t>Program Office Manager-Natacha Angelo 305-664-5627</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natacha.angelo2@scouting.org</a:t>
            </a:r>
          </a:p>
          <a:p>
            <a:r>
              <a:rPr lang="en-US" sz="2400">
                <a:solidFill>
                  <a:schemeClr val="bg1"/>
                </a:solidFill>
                <a:effectLst>
                  <a:outerShdw blurRad="38100" dist="38100" dir="2700000" algn="tl">
                    <a:srgbClr val="000000">
                      <a:alpha val="43137"/>
                    </a:srgbClr>
                  </a:outerShdw>
                </a:effectLst>
              </a:rPr>
              <a:t>Registration Information – Andrea Watts 305-664-5616</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andrea.watts@scouting.org</a:t>
            </a:r>
          </a:p>
          <a:p>
            <a:r>
              <a:rPr lang="en-US" sz="2400">
                <a:solidFill>
                  <a:schemeClr val="bg1"/>
                </a:solidFill>
                <a:effectLst>
                  <a:outerShdw blurRad="38100" dist="38100" dir="2700000" algn="tl">
                    <a:srgbClr val="000000">
                      <a:alpha val="43137"/>
                    </a:srgbClr>
                  </a:outerShdw>
                </a:effectLst>
              </a:rPr>
              <a:t>Director of Program Operations – Tim Stanfill 305-664-5614</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tim.stanfill@scouting.org</a:t>
            </a:r>
            <a:endParaRPr lang="en-US" sz="2400" u="sng"/>
          </a:p>
        </p:txBody>
      </p:sp>
      <p:pic>
        <p:nvPicPr>
          <p:cNvPr id="6" name="Picture 5">
            <a:extLst>
              <a:ext uri="{FF2B5EF4-FFF2-40B4-BE49-F238E27FC236}">
                <a16:creationId xmlns:a16="http://schemas.microsoft.com/office/drawing/2014/main" id="{48223F99-888C-4DAE-A52D-241E401E0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a:solidFill>
                  <a:schemeClr val="bg1"/>
                </a:solidFill>
              </a:rPr>
              <a:t>Weekly Schedule</a:t>
            </a:r>
          </a:p>
        </p:txBody>
      </p:sp>
      <p:sp>
        <p:nvSpPr>
          <p:cNvPr id="8" name="TextBox 7"/>
          <p:cNvSpPr txBox="1"/>
          <p:nvPr/>
        </p:nvSpPr>
        <p:spPr>
          <a:xfrm>
            <a:off x="4660785" y="1870439"/>
            <a:ext cx="6913945" cy="4524315"/>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Arrival Day  Registration, </a:t>
            </a:r>
          </a:p>
          <a:p>
            <a:r>
              <a:rPr lang="en-US" b="1">
                <a:solidFill>
                  <a:schemeClr val="bg1"/>
                </a:solidFill>
                <a:effectLst>
                  <a:outerShdw blurRad="38100" dist="38100" dir="2700000" algn="tl">
                    <a:srgbClr val="000000">
                      <a:alpha val="43137"/>
                    </a:srgbClr>
                  </a:outerShdw>
                </a:effectLst>
              </a:rPr>
              <a:t>	     Advanced Class Knowledge Review overview</a:t>
            </a:r>
          </a:p>
          <a:p>
            <a:r>
              <a:rPr lang="en-US" b="1">
                <a:solidFill>
                  <a:schemeClr val="bg1"/>
                </a:solidFill>
                <a:effectLst>
                  <a:outerShdw blurRad="38100" dist="38100" dir="2700000" algn="tl">
                    <a:srgbClr val="000000">
                      <a:alpha val="43137"/>
                    </a:srgbClr>
                  </a:outerShdw>
                </a:effectLst>
              </a:rPr>
              <a:t>                      Orientation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Two       Swim test and scuba skills review</a:t>
            </a:r>
          </a:p>
          <a:p>
            <a:r>
              <a:rPr lang="en-US" b="1">
                <a:solidFill>
                  <a:schemeClr val="bg1"/>
                </a:solidFill>
                <a:effectLst>
                  <a:outerShdw blurRad="38100" dist="38100" dir="2700000" algn="tl">
                    <a:srgbClr val="000000">
                      <a:alpha val="43137"/>
                    </a:srgbClr>
                  </a:outerShdw>
                </a:effectLst>
              </a:rPr>
              <a:t>                      Advanced Open Water Dives 1 &amp; 2</a:t>
            </a:r>
          </a:p>
          <a:p>
            <a:r>
              <a:rPr lang="en-US" b="1">
                <a:solidFill>
                  <a:schemeClr val="bg1"/>
                </a:solidFill>
                <a:effectLst>
                  <a:outerShdw blurRad="38100" dist="38100" dir="2700000" algn="tl">
                    <a:srgbClr val="000000">
                      <a:alpha val="43137"/>
                    </a:srgbClr>
                  </a:outerShdw>
                </a:effectLst>
              </a:rPr>
              <a:t>                      Advanced Class Knowledge Review overview</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Three    Advanced Open Water Dives 3 &amp; 4</a:t>
            </a:r>
          </a:p>
          <a:p>
            <a:r>
              <a:rPr lang="en-US" b="1">
                <a:solidFill>
                  <a:schemeClr val="bg1"/>
                </a:solidFill>
                <a:effectLst>
                  <a:outerShdw blurRad="38100" dist="38100" dir="2700000" algn="tl">
                    <a:srgbClr val="000000">
                      <a:alpha val="43137"/>
                    </a:srgbClr>
                  </a:outerShdw>
                </a:effectLst>
              </a:rPr>
              <a:t>                      BSA Snorkel</a:t>
            </a:r>
          </a:p>
          <a:p>
            <a:r>
              <a:rPr lang="en-US" b="1">
                <a:solidFill>
                  <a:schemeClr val="bg1"/>
                </a:solidFill>
                <a:effectLst>
                  <a:outerShdw blurRad="38100" dist="38100" dir="2700000" algn="tl">
                    <a:srgbClr val="000000">
                      <a:alpha val="43137"/>
                    </a:srgbClr>
                  </a:outerShdw>
                </a:effectLst>
              </a:rPr>
              <a:t>                      Evening Programs – Dive Against Debris</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Four     Coral Restoration Foundation presentation</a:t>
            </a:r>
          </a:p>
          <a:p>
            <a:r>
              <a:rPr lang="en-US" b="1">
                <a:solidFill>
                  <a:schemeClr val="bg1"/>
                </a:solidFill>
                <a:effectLst>
                  <a:outerShdw blurRad="38100" dist="38100" dir="2700000" algn="tl">
                    <a:srgbClr val="000000">
                      <a:alpha val="43137"/>
                    </a:srgbClr>
                  </a:outerShdw>
                </a:effectLst>
              </a:rPr>
              <a:t>                     Coral nursery and coral planting dive Dives 5 &amp; 6</a:t>
            </a:r>
          </a:p>
          <a:p>
            <a:r>
              <a:rPr lang="en-US" b="1">
                <a:solidFill>
                  <a:schemeClr val="bg1"/>
                </a:solidFill>
                <a:effectLst>
                  <a:outerShdw blurRad="38100" dist="38100" dir="2700000" algn="tl">
                    <a:srgbClr val="000000">
                      <a:alpha val="43137"/>
                    </a:srgbClr>
                  </a:outerShdw>
                </a:effectLst>
              </a:rPr>
              <a:t>                     Evening program – fish identification</a:t>
            </a:r>
          </a:p>
          <a:p>
            <a:r>
              <a:rPr lang="en-US" b="1">
                <a:solidFill>
                  <a:schemeClr val="bg1"/>
                </a:solidFill>
                <a:effectLst>
                  <a:outerShdw blurRad="38100" dist="38100" dir="2700000" algn="tl">
                    <a:srgbClr val="000000">
                      <a:alpha val="43137"/>
                    </a:srgbClr>
                  </a:outerShdw>
                </a:effectLst>
              </a:rPr>
              <a:t>                     </a:t>
            </a:r>
          </a:p>
        </p:txBody>
      </p:sp>
      <p:pic>
        <p:nvPicPr>
          <p:cNvPr id="2" name="Picture 1" descr="A boat on the water&#10;&#10;Description automatically generated"/>
          <p:cNvPicPr>
            <a:picLocks noChangeAspect="1"/>
          </p:cNvPicPr>
          <p:nvPr/>
        </p:nvPicPr>
        <p:blipFill>
          <a:blip r:embed="rId3" cstate="screen">
            <a:extLst>
              <a:ext uri="{28A0092B-C50C-407E-A947-70E740481C1C}">
                <a14:useLocalDpi xmlns:a14="http://schemas.microsoft.com/office/drawing/2010/main"/>
              </a:ext>
            </a:extLst>
          </a:blip>
          <a:srcRect t="-116"/>
          <a:stretch/>
        </p:blipFill>
        <p:spPr>
          <a:xfrm>
            <a:off x="408505" y="2206204"/>
            <a:ext cx="3904344" cy="418783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50C2650-AF69-418F-9D51-1CE2F28EC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06504" y="948198"/>
            <a:ext cx="4429226" cy="523220"/>
          </a:xfrm>
          <a:prstGeom prst="rect">
            <a:avLst/>
          </a:prstGeom>
          <a:noFill/>
        </p:spPr>
        <p:txBody>
          <a:bodyPr wrap="none" rtlCol="0">
            <a:spAutoFit/>
          </a:bodyPr>
          <a:lstStyle/>
          <a:p>
            <a:r>
              <a:rPr lang="en-US" sz="2800">
                <a:solidFill>
                  <a:schemeClr val="bg1"/>
                </a:solidFill>
              </a:rPr>
              <a:t>Weekly Schedule (continued)</a:t>
            </a:r>
          </a:p>
        </p:txBody>
      </p:sp>
      <p:sp>
        <p:nvSpPr>
          <p:cNvPr id="8" name="TextBox 7"/>
          <p:cNvSpPr txBox="1"/>
          <p:nvPr/>
        </p:nvSpPr>
        <p:spPr>
          <a:xfrm>
            <a:off x="2030604" y="1715879"/>
            <a:ext cx="6913945" cy="2585323"/>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Coral nursery and coral planting dive dives 7 &amp; 8</a:t>
            </a:r>
          </a:p>
          <a:p>
            <a:r>
              <a:rPr lang="en-US" b="1">
                <a:solidFill>
                  <a:schemeClr val="bg1"/>
                </a:solidFill>
                <a:effectLst>
                  <a:outerShdw blurRad="38100" dist="38100" dir="2700000" algn="tl">
                    <a:srgbClr val="000000">
                      <a:alpha val="43137"/>
                    </a:srgbClr>
                  </a:outerShdw>
                </a:effectLst>
              </a:rPr>
              <a:t>	     Night Dive (Dive 9)</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Six         Advanced Open Water Dives 10 &amp; 11</a:t>
            </a:r>
          </a:p>
          <a:p>
            <a:r>
              <a:rPr lang="en-US" b="1">
                <a:solidFill>
                  <a:schemeClr val="bg1"/>
                </a:solidFill>
                <a:effectLst>
                  <a:outerShdw blurRad="38100" dist="38100" dir="2700000" algn="tl">
                    <a:srgbClr val="000000">
                      <a:alpha val="43137"/>
                    </a:srgbClr>
                  </a:outerShdw>
                </a:effectLst>
              </a:rPr>
              <a:t>                      Clean and return scuba equipment</a:t>
            </a:r>
          </a:p>
          <a:p>
            <a:r>
              <a:rPr lang="en-US" b="1">
                <a:solidFill>
                  <a:schemeClr val="bg1"/>
                </a:solidFill>
                <a:effectLst>
                  <a:outerShdw blurRad="38100" dist="38100" dir="2700000" algn="tl">
                    <a:srgbClr val="000000">
                      <a:alpha val="43137"/>
                    </a:srgbClr>
                  </a:outerShdw>
                </a:effectLst>
              </a:rPr>
              <a:t>                      Luau</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Seven   Departure</a:t>
            </a:r>
          </a:p>
          <a:p>
            <a:r>
              <a:rPr lang="en-US" b="1">
                <a:effectLst>
                  <a:outerShdw blurRad="38100" dist="38100" dir="2700000" algn="tl">
                    <a:srgbClr val="000000">
                      <a:alpha val="43137"/>
                    </a:srgbClr>
                  </a:outerShdw>
                </a:effectLst>
              </a:rPr>
              <a:t>                     </a:t>
            </a:r>
          </a:p>
        </p:txBody>
      </p:sp>
      <p:pic>
        <p:nvPicPr>
          <p:cNvPr id="2" name="Picture 1" descr="A group of people jumping off a boat&#10;&#10;Description automatically generated"/>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19261" y="3429000"/>
            <a:ext cx="5130326" cy="2847246"/>
          </a:xfrm>
          <a:prstGeom prst="rect">
            <a:avLst/>
          </a:prstGeom>
          <a:ln>
            <a:noFill/>
          </a:ln>
          <a:effectLst>
            <a:outerShdw blurRad="190500" algn="tl" rotWithShape="0">
              <a:srgbClr val="000000">
                <a:alpha val="70000"/>
              </a:srgbClr>
            </a:outerShdw>
          </a:effectLst>
        </p:spPr>
      </p:pic>
      <p:sp>
        <p:nvSpPr>
          <p:cNvPr id="6" name="TextBox 5"/>
          <p:cNvSpPr txBox="1"/>
          <p:nvPr/>
        </p:nvSpPr>
        <p:spPr>
          <a:xfrm>
            <a:off x="2332719" y="5027448"/>
            <a:ext cx="3542636" cy="400110"/>
          </a:xfrm>
          <a:prstGeom prst="rect">
            <a:avLst/>
          </a:prstGeom>
          <a:noFill/>
        </p:spPr>
        <p:txBody>
          <a:bodyPr wrap="none" rtlCol="0">
            <a:spAutoFit/>
          </a:bodyPr>
          <a:lstStyle/>
          <a:p>
            <a:r>
              <a:rPr lang="en-US" sz="2000" b="1">
                <a:solidFill>
                  <a:srgbClr val="FF0000"/>
                </a:solidFill>
                <a:effectLst>
                  <a:outerShdw blurRad="38100" dist="38100" dir="2700000" algn="tl">
                    <a:srgbClr val="000000">
                      <a:alpha val="43137"/>
                    </a:srgbClr>
                  </a:outerShdw>
                </a:effectLst>
              </a:rPr>
              <a:t>Schedule is weather dependent</a:t>
            </a:r>
          </a:p>
        </p:txBody>
      </p:sp>
      <p:pic>
        <p:nvPicPr>
          <p:cNvPr id="7" name="Picture 6">
            <a:extLst>
              <a:ext uri="{FF2B5EF4-FFF2-40B4-BE49-F238E27FC236}">
                <a16:creationId xmlns:a16="http://schemas.microsoft.com/office/drawing/2014/main" id="{A43632C4-6E77-4F02-BCB7-6D1399E9E3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18996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94151" y="1549293"/>
            <a:ext cx="7376571" cy="2739211"/>
          </a:xfrm>
          <a:prstGeom prst="rect">
            <a:avLst/>
          </a:prstGeom>
          <a:noFill/>
        </p:spPr>
        <p:txBody>
          <a:bodyPr wrap="none" rtlCol="0">
            <a:spAutoFit/>
          </a:bodyPr>
          <a:lstStyle/>
          <a:p>
            <a:r>
              <a:rPr lang="en-US" sz="2800">
                <a:solidFill>
                  <a:schemeClr val="bg1"/>
                </a:solidFill>
              </a:rPr>
              <a:t>Skills and Explorations Your Crew Will Accomplish</a:t>
            </a:r>
          </a:p>
          <a:p>
            <a:endParaRPr lang="en-US"/>
          </a:p>
          <a:p>
            <a:r>
              <a:rPr lang="en-US">
                <a:solidFill>
                  <a:schemeClr val="bg1"/>
                </a:solidFill>
                <a:effectLst>
                  <a:outerShdw blurRad="38100" dist="38100" dir="2700000" algn="tl">
                    <a:srgbClr val="000000">
                      <a:alpha val="43137"/>
                    </a:srgbClr>
                  </a:outerShdw>
                </a:effectLst>
              </a:rPr>
              <a:t>Compass Navigation Skills                                  Dive Against Debris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Natural Navigation Skills                                      Coral Planting</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Buoyancy  Skills                                                     Night Diving Skills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                         Reef Fish and Invertebrate Identification</a:t>
            </a:r>
            <a:endParaRPr lang="en-US" sz="280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1E4AEF1-1938-4141-AD3A-CBE88728E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grpSp>
        <p:nvGrpSpPr>
          <p:cNvPr id="13" name="Group 12">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17801" y="1788868"/>
            <a:ext cx="6568914" cy="2985433"/>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PADI Advanced Open Water Certification</a:t>
            </a:r>
            <a:endParaRPr lang="en-US" sz="2800" dirty="0">
              <a:solidFill>
                <a:schemeClr val="bg1"/>
              </a:solidFill>
              <a:cs typeface="Calibri"/>
            </a:endParaRPr>
          </a:p>
          <a:p>
            <a:pPr marL="285750" indent="-285750">
              <a:buFont typeface="Arial" panose="020B0604020202020204" pitchFamily="34" charset="0"/>
              <a:buChar char="•"/>
            </a:pPr>
            <a:r>
              <a:rPr lang="en-US" sz="2800" dirty="0">
                <a:solidFill>
                  <a:schemeClr val="bg1"/>
                </a:solidFill>
              </a:rPr>
              <a:t>BSA Snorkel &amp; BSA Scuba Award</a:t>
            </a:r>
            <a:endParaRPr lang="en-US" sz="2800" dirty="0">
              <a:solidFill>
                <a:schemeClr val="bg1"/>
              </a:solidFill>
              <a:cs typeface="Calibri"/>
            </a:endParaRPr>
          </a:p>
          <a:p>
            <a:pPr marL="285750" indent="-285750">
              <a:buFont typeface="Arial" panose="020B0604020202020204" pitchFamily="34" charset="0"/>
              <a:buChar char="•"/>
            </a:pPr>
            <a:r>
              <a:rPr lang="en-US" sz="2800" dirty="0">
                <a:solidFill>
                  <a:schemeClr val="bg1"/>
                </a:solidFill>
              </a:rPr>
              <a:t>S.C.E.N.E.S. Ambassador Award</a:t>
            </a:r>
            <a:endParaRPr lang="en-US" sz="2800" dirty="0">
              <a:solidFill>
                <a:schemeClr val="bg1"/>
              </a:solidFill>
              <a:cs typeface="Calibri"/>
            </a:endParaRPr>
          </a:p>
          <a:p>
            <a:pPr marL="285750" indent="-285750">
              <a:buFont typeface="Arial" panose="020B0604020202020204" pitchFamily="34" charset="0"/>
              <a:buChar char="•"/>
            </a:pPr>
            <a:r>
              <a:rPr lang="en-US" sz="2800" dirty="0">
                <a:solidFill>
                  <a:schemeClr val="bg1"/>
                </a:solidFill>
              </a:rPr>
              <a:t>Duty to God</a:t>
            </a:r>
            <a:endParaRPr lang="en-US" sz="2800" dirty="0">
              <a:solidFill>
                <a:schemeClr val="bg1"/>
              </a:solidFill>
              <a:cs typeface="Calibri"/>
            </a:endParaRPr>
          </a:p>
          <a:p>
            <a:pPr marL="285750" indent="-285750">
              <a:buFont typeface="Arial" panose="020B0604020202020204" pitchFamily="34" charset="0"/>
              <a:buChar char="•"/>
            </a:pPr>
            <a:r>
              <a:rPr lang="en-US" sz="2800" dirty="0">
                <a:solidFill>
                  <a:schemeClr val="bg1"/>
                </a:solidFill>
              </a:rPr>
              <a:t>Sea Base Scuba Participation Card </a:t>
            </a:r>
            <a:endParaRPr lang="en-US" sz="2800" dirty="0">
              <a:solidFill>
                <a:schemeClr val="bg1"/>
              </a:solidFill>
              <a:cs typeface="Calibri"/>
            </a:endParaRPr>
          </a:p>
        </p:txBody>
      </p:sp>
      <p:pic>
        <p:nvPicPr>
          <p:cNvPr id="7" name="Picture 6" descr="A boat in the water&#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6304" y="3066141"/>
            <a:ext cx="5037994" cy="336265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796EC73-B226-464E-990F-6E26CBD6A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98778" y="703652"/>
            <a:ext cx="1007007" cy="523220"/>
          </a:xfrm>
          <a:prstGeom prst="rect">
            <a:avLst/>
          </a:prstGeom>
          <a:noFill/>
        </p:spPr>
        <p:txBody>
          <a:bodyPr wrap="none" rtlCol="0">
            <a:spAutoFit/>
          </a:bodyPr>
          <a:lstStyle/>
          <a:p>
            <a:r>
              <a:rPr lang="en-US" sz="2800">
                <a:solidFill>
                  <a:schemeClr val="bg1"/>
                </a:solidFill>
              </a:rPr>
              <a:t>Dorm</a:t>
            </a:r>
          </a:p>
        </p:txBody>
      </p:sp>
      <p:sp>
        <p:nvSpPr>
          <p:cNvPr id="6" name="TextBox 5"/>
          <p:cNvSpPr txBox="1"/>
          <p:nvPr/>
        </p:nvSpPr>
        <p:spPr>
          <a:xfrm>
            <a:off x="5031216" y="1297384"/>
            <a:ext cx="5749138" cy="1477328"/>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solidFill>
              </a:rPr>
              <a:t>Dorms are provided for single and double crews</a:t>
            </a:r>
          </a:p>
          <a:p>
            <a:pPr marL="285750" indent="-285750">
              <a:buFont typeface="Arial" panose="020B0604020202020204" pitchFamily="34" charset="0"/>
              <a:buChar char="•"/>
            </a:pPr>
            <a:r>
              <a:rPr lang="en-US">
                <a:solidFill>
                  <a:schemeClr val="bg1"/>
                </a:solidFill>
              </a:rPr>
              <a:t>Please bring your own bedding, mattresses are provided</a:t>
            </a:r>
          </a:p>
          <a:p>
            <a:pPr marL="285750" indent="-285750">
              <a:buFont typeface="Arial" panose="020B0604020202020204" pitchFamily="34" charset="0"/>
              <a:buChar char="•"/>
            </a:pPr>
            <a:r>
              <a:rPr lang="en-US">
                <a:solidFill>
                  <a:schemeClr val="bg1"/>
                </a:solidFill>
              </a:rPr>
              <a:t>Separate dorm rooms for women</a:t>
            </a:r>
          </a:p>
          <a:p>
            <a:pPr marL="285750" indent="-285750">
              <a:buFont typeface="Arial" panose="020B0604020202020204" pitchFamily="34" charset="0"/>
              <a:buChar char="•"/>
            </a:pPr>
            <a:r>
              <a:rPr lang="en-US">
                <a:solidFill>
                  <a:schemeClr val="bg1"/>
                </a:solidFill>
              </a:rPr>
              <a:t>All rooms are air conditioned</a:t>
            </a:r>
          </a:p>
          <a:p>
            <a:pPr marL="285750" indent="-285750">
              <a:buFont typeface="Arial" panose="020B0604020202020204" pitchFamily="34" charset="0"/>
              <a:buChar char="•"/>
            </a:pPr>
            <a:r>
              <a:rPr lang="en-US">
                <a:solidFill>
                  <a:schemeClr val="bg1"/>
                </a:solidFill>
              </a:rPr>
              <a:t>Youth and adults will be in one dorm room</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655" y="3235840"/>
            <a:ext cx="4891315" cy="326453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939" y="2322088"/>
            <a:ext cx="3713012" cy="278475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7081" y="4083289"/>
            <a:ext cx="3447544" cy="258565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49BD896-3389-42B5-B651-646EFB9EE1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18447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5" y="1262629"/>
            <a:ext cx="4010970" cy="1908215"/>
          </a:xfrm>
          <a:prstGeom prst="rect">
            <a:avLst/>
          </a:prstGeom>
          <a:noFill/>
          <a:effectLst>
            <a:glow rad="228600">
              <a:schemeClr val="accent4">
                <a:satMod val="175000"/>
                <a:alpha val="40000"/>
              </a:schemeClr>
            </a:glow>
          </a:effectLst>
        </p:spPr>
        <p:txBody>
          <a:bodyPr wrap="none" rtlCol="0">
            <a:spAutoFit/>
          </a:bodyPr>
          <a:lstStyle/>
          <a:p>
            <a:r>
              <a:rPr lang="en-US" sz="2800">
                <a:solidFill>
                  <a:schemeClr val="bg1"/>
                </a:solidFill>
              </a:rPr>
              <a:t>Galley</a:t>
            </a:r>
          </a:p>
          <a:p>
            <a:pPr marL="285750" indent="-285750">
              <a:buFont typeface="Arial" panose="020B0604020202020204" pitchFamily="34" charset="0"/>
              <a:buChar char="•"/>
            </a:pPr>
            <a:r>
              <a:rPr lang="en-US">
                <a:solidFill>
                  <a:schemeClr val="bg1"/>
                </a:solidFill>
              </a:rPr>
              <a:t>All meals served at the galley</a:t>
            </a:r>
          </a:p>
          <a:p>
            <a:pPr marL="285750" indent="-285750">
              <a:buFont typeface="Arial" panose="020B0604020202020204" pitchFamily="34" charset="0"/>
              <a:buChar char="•"/>
            </a:pPr>
            <a:r>
              <a:rPr lang="en-US">
                <a:solidFill>
                  <a:schemeClr val="bg1"/>
                </a:solidFill>
              </a:rPr>
              <a:t>Packed lunches while on the boats</a:t>
            </a:r>
          </a:p>
          <a:p>
            <a:pPr marL="285750" indent="-285750">
              <a:buFont typeface="Arial" panose="020B0604020202020204" pitchFamily="34" charset="0"/>
              <a:buChar char="•"/>
            </a:pPr>
            <a:r>
              <a:rPr lang="en-US">
                <a:solidFill>
                  <a:schemeClr val="bg1"/>
                </a:solidFill>
              </a:rPr>
              <a:t>Those with special food needs please </a:t>
            </a:r>
          </a:p>
          <a:p>
            <a:r>
              <a:rPr lang="en-US">
                <a:solidFill>
                  <a:schemeClr val="bg1"/>
                </a:solidFill>
              </a:rPr>
              <a:t>      contact us prior to your arrival </a:t>
            </a:r>
          </a:p>
          <a:p>
            <a:r>
              <a:rPr lang="en-US">
                <a:solidFill>
                  <a:schemeClr val="bg1"/>
                </a:solidFill>
              </a:rPr>
              <a:t>      </a:t>
            </a:r>
            <a:r>
              <a:rPr lang="en-US" b="1" u="sng">
                <a:solidFill>
                  <a:schemeClr val="bg1"/>
                </a:solidFill>
                <a:effectLst>
                  <a:outerShdw blurRad="38100" dist="38100" dir="2700000" algn="tl">
                    <a:srgbClr val="000000">
                      <a:alpha val="43137"/>
                    </a:srgbClr>
                  </a:outerShdw>
                </a:effectLst>
                <a:hlinkClick r:id="rId3"/>
              </a:rPr>
              <a:t>FSB.Galley@scouting.org</a:t>
            </a:r>
            <a:endParaRPr lang="en-US">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356" y="2162075"/>
            <a:ext cx="2909427" cy="38792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2441" y="3918857"/>
            <a:ext cx="3723853" cy="2792890"/>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rPr>
              <a:t>Sea Base Blessing</a:t>
            </a:r>
          </a:p>
          <a:p>
            <a:r>
              <a:rPr lang="en-US" i="1">
                <a:solidFill>
                  <a:schemeClr val="bg1"/>
                </a:solidFill>
                <a:effectLst>
                  <a:outerShdw blurRad="38100" dist="38100" dir="2700000" algn="tl">
                    <a:srgbClr val="000000">
                      <a:alpha val="43137"/>
                    </a:srgbClr>
                  </a:outerShdw>
                </a:effectLst>
              </a:rPr>
              <a:t>Bless the creatures of the Sea</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this person I call me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Keys you made so grand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sun that warms the land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fellowship we feel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as we gather for this meal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Amen</a:t>
            </a:r>
          </a:p>
        </p:txBody>
      </p:sp>
      <p:pic>
        <p:nvPicPr>
          <p:cNvPr id="11" name="Picture 10">
            <a:extLst>
              <a:ext uri="{FF2B5EF4-FFF2-40B4-BE49-F238E27FC236}">
                <a16:creationId xmlns:a16="http://schemas.microsoft.com/office/drawing/2014/main" id="{10EC3222-C99C-4012-9FAA-806134990B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39555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2" ma:contentTypeDescription="Create a new document." ma:contentTypeScope="" ma:versionID="838bd8d78ca5bb6f4d560b0f24aa561f">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9ebb0b300f8ce048e83da475eb04a5da"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9FAD2B-0BA4-4F3E-A6A1-8102ABD2A84E}">
  <ds:schemaRefs>
    <ds:schemaRef ds:uri="http://schemas.microsoft.com/sharepoint/v3/contenttype/forms"/>
  </ds:schemaRefs>
</ds:datastoreItem>
</file>

<file path=customXml/itemProps2.xml><?xml version="1.0" encoding="utf-8"?>
<ds:datastoreItem xmlns:ds="http://schemas.openxmlformats.org/officeDocument/2006/customXml" ds:itemID="{80BBA152-0AE8-4F89-98E5-4A8698E8137C}">
  <ds:schemaRefs>
    <ds:schemaRef ds:uri="1b7d4b7c-1cdd-4ec3-bf79-e108c7dff0af"/>
    <ds:schemaRef ds:uri="7a6ee362-e025-4c63-baf6-51e42efca5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32B9FE-2F02-4B90-831A-E325BA9038DB}">
  <ds:schemaRefs>
    <ds:schemaRef ds:uri="1b7d4b7c-1cdd-4ec3-bf79-e108c7dff0af"/>
    <ds:schemaRef ds:uri="7a6ee362-e025-4c63-baf6-51e42efca5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TM04033923[[fn=Depth]]</Template>
  <TotalTime>11</TotalTime>
  <Words>3221</Words>
  <Application>Microsoft Macintosh PowerPoint</Application>
  <PresentationFormat>Widescreen</PresentationFormat>
  <Paragraphs>342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Helvetica</vt:lpstr>
      <vt:lpstr>Symbol</vt:lpstr>
      <vt:lpstr>Office Theme</vt:lpstr>
      <vt:lpstr>PowerPoint Presentation</vt:lpstr>
      <vt:lpstr>Brief History of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Ian Kessler</cp:lastModifiedBy>
  <cp:revision>59</cp:revision>
  <dcterms:created xsi:type="dcterms:W3CDTF">2015-11-10T20:28:13Z</dcterms:created>
  <dcterms:modified xsi:type="dcterms:W3CDTF">2024-11-26T21:37:01Z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