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9" r:id="rId5"/>
    <p:sldId id="257" r:id="rId6"/>
    <p:sldId id="261" r:id="rId7"/>
    <p:sldId id="258" r:id="rId8"/>
    <p:sldId id="274" r:id="rId9"/>
    <p:sldId id="259" r:id="rId10"/>
    <p:sldId id="277" r:id="rId11"/>
    <p:sldId id="262" r:id="rId12"/>
    <p:sldId id="263" r:id="rId13"/>
    <p:sldId id="265" r:id="rId14"/>
    <p:sldId id="266" r:id="rId15"/>
    <p:sldId id="295" r:id="rId16"/>
    <p:sldId id="267" r:id="rId17"/>
    <p:sldId id="288" r:id="rId18"/>
    <p:sldId id="293" r:id="rId19"/>
    <p:sldId id="285" r:id="rId20"/>
    <p:sldId id="292" r:id="rId21"/>
    <p:sldId id="276" r:id="rId22"/>
    <p:sldId id="296" r:id="rId23"/>
    <p:sldId id="297" r:id="rId24"/>
    <p:sldId id="287" r:id="rId25"/>
    <p:sldId id="286" r:id="rId26"/>
    <p:sldId id="281" r:id="rId27"/>
    <p:sldId id="282" r:id="rId28"/>
    <p:sldId id="264" r:id="rId29"/>
    <p:sldId id="278" r:id="rId30"/>
    <p:sldId id="275" r:id="rId31"/>
    <p:sldId id="283" r:id="rId32"/>
    <p:sldId id="284" r:id="rId33"/>
    <p:sldId id="27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541817-1DC9-4FC7-AB95-8ECBDAF8F3E9}" v="3" dt="2024-08-15T15:55:22.362"/>
    <p1510:client id="{63F40112-401E-D5DE-80D6-B8A972903E8C}" v="59" dt="2024-08-15T18:15:45.8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2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0D2F8D-9951-4929-A95E-75047DAEEC6B}"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1839682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D2F8D-9951-4929-A95E-75047DAEEC6B}"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3581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D2F8D-9951-4929-A95E-75047DAEEC6B}"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1387480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D2F8D-9951-4929-A95E-75047DAEEC6B}"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2852383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D2F8D-9951-4929-A95E-75047DAEEC6B}"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4108809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0D2F8D-9951-4929-A95E-75047DAEEC6B}"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3012042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0D2F8D-9951-4929-A95E-75047DAEEC6B}" type="datetimeFigureOut">
              <a:rPr lang="en-US" smtClean="0"/>
              <a:t>11/26/2024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3294941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0D2F8D-9951-4929-A95E-75047DAEEC6B}" type="datetimeFigureOut">
              <a:rPr lang="en-US" smtClean="0"/>
              <a:t>11/26/2024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1281889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D2F8D-9951-4929-A95E-75047DAEEC6B}" type="datetimeFigureOut">
              <a:rPr lang="en-US" smtClean="0"/>
              <a:t>11/26/2024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3178608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0D2F8D-9951-4929-A95E-75047DAEEC6B}"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1388396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0D2F8D-9951-4929-A95E-75047DAEEC6B}"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699052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D2F8D-9951-4929-A95E-75047DAEEC6B}" type="datetimeFigureOut">
              <a:rPr lang="en-US" smtClean="0"/>
              <a:t>11/26/2024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051889-271F-496E-9DE8-4272F7CC68D5}" type="slidenum">
              <a:rPr lang="en-US" smtClean="0"/>
              <a:t>‹#›</a:t>
            </a:fld>
            <a:endParaRPr lang="en-US"/>
          </a:p>
        </p:txBody>
      </p:sp>
    </p:spTree>
    <p:extLst>
      <p:ext uri="{BB962C8B-B14F-4D97-AF65-F5344CB8AC3E}">
        <p14:creationId xmlns:p14="http://schemas.microsoft.com/office/powerpoint/2010/main" val="3655451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store.bsaseabase.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hyperlink" Target="mailto:FSB.Galley@scouting.org" TargetMode="External"/><Relationship Id="rId7"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6" name="TextBox 5"/>
          <p:cNvSpPr txBox="1"/>
          <p:nvPr/>
        </p:nvSpPr>
        <p:spPr>
          <a:xfrm>
            <a:off x="339349" y="5075043"/>
            <a:ext cx="9415526" cy="1107996"/>
          </a:xfrm>
          <a:prstGeom prst="rect">
            <a:avLst/>
          </a:prstGeom>
          <a:noFill/>
        </p:spPr>
        <p:txBody>
          <a:bodyPr wrap="none" rtlCol="0">
            <a:spAutoFit/>
          </a:bodyPr>
          <a:lstStyle/>
          <a:p>
            <a:r>
              <a:rPr lang="en-US" sz="6600">
                <a:solidFill>
                  <a:schemeClr val="bg1"/>
                </a:solidFill>
              </a:rPr>
              <a:t>SCUBA Adventure Program</a:t>
            </a:r>
          </a:p>
        </p:txBody>
      </p:sp>
      <p:pic>
        <p:nvPicPr>
          <p:cNvPr id="4" name="Picture 3">
            <a:extLst>
              <a:ext uri="{FF2B5EF4-FFF2-40B4-BE49-F238E27FC236}">
                <a16:creationId xmlns:a16="http://schemas.microsoft.com/office/drawing/2014/main" id="{5E14B035-B2C5-480E-9BDF-F8BCC5D0D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500" y="118533"/>
            <a:ext cx="2082983" cy="2128424"/>
          </a:xfrm>
          <a:prstGeom prst="rect">
            <a:avLst/>
          </a:prstGeom>
        </p:spPr>
      </p:pic>
    </p:spTree>
    <p:extLst>
      <p:ext uri="{BB962C8B-B14F-4D97-AF65-F5344CB8AC3E}">
        <p14:creationId xmlns:p14="http://schemas.microsoft.com/office/powerpoint/2010/main" val="3225753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317" y="1938011"/>
            <a:ext cx="3502846" cy="4690003"/>
          </a:xfrm>
          <a:prstGeom prst="rect">
            <a:avLst/>
          </a:prstGeom>
          <a:ln>
            <a:noFill/>
          </a:ln>
          <a:effectLst>
            <a:outerShdw blurRad="190500" algn="tl" rotWithShape="0">
              <a:srgbClr val="000000">
                <a:alpha val="70000"/>
              </a:srgbClr>
            </a:outerShdw>
          </a:effectLst>
        </p:spPr>
      </p:pic>
      <p:sp>
        <p:nvSpPr>
          <p:cNvPr id="2" name="Rectangle 1"/>
          <p:cNvSpPr/>
          <p:nvPr/>
        </p:nvSpPr>
        <p:spPr>
          <a:xfrm>
            <a:off x="5766487" y="1859111"/>
            <a:ext cx="6096000" cy="4585871"/>
          </a:xfrm>
          <a:prstGeom prst="rect">
            <a:avLst/>
          </a:prstGeom>
        </p:spPr>
        <p:txBody>
          <a:bodyPr lIns="91440" tIns="45720" rIns="91440" bIns="45720" anchor="t">
            <a:spAutoFit/>
          </a:bodyPr>
          <a:lstStyle/>
          <a:p>
            <a:r>
              <a:rPr lang="en-US" sz="3600" dirty="0">
                <a:solidFill>
                  <a:schemeClr val="bg1"/>
                </a:solidFill>
              </a:rPr>
              <a:t>Ships Store</a:t>
            </a:r>
          </a:p>
          <a:p>
            <a:pPr marL="285750" indent="-285750">
              <a:buFont typeface="Arial" panose="020B0604020202020204" pitchFamily="34" charset="0"/>
              <a:buChar char="•"/>
            </a:pPr>
            <a:r>
              <a:rPr lang="en-US" sz="2400" dirty="0">
                <a:solidFill>
                  <a:schemeClr val="bg1"/>
                </a:solidFill>
              </a:rPr>
              <a:t>Open Everyday during season</a:t>
            </a:r>
            <a:endParaRPr lang="en-US" sz="2400" dirty="0">
              <a:solidFill>
                <a:schemeClr val="bg1"/>
              </a:solidFill>
              <a:ea typeface="Calibri"/>
              <a:cs typeface="Calibri"/>
            </a:endParaRPr>
          </a:p>
          <a:p>
            <a:pPr marL="285750" indent="-285750">
              <a:buFont typeface="Arial" panose="020B0604020202020204" pitchFamily="34" charset="0"/>
              <a:buChar char="•"/>
            </a:pPr>
            <a:r>
              <a:rPr lang="en-US" sz="2400" dirty="0">
                <a:solidFill>
                  <a:schemeClr val="bg1"/>
                </a:solidFill>
              </a:rPr>
              <a:t>Order Custom Crew Apparel</a:t>
            </a:r>
            <a:endParaRPr lang="en-US" sz="2400" dirty="0">
              <a:solidFill>
                <a:schemeClr val="bg1"/>
              </a:solidFill>
              <a:ea typeface="Calibri"/>
              <a:cs typeface="Calibri"/>
            </a:endParaRPr>
          </a:p>
          <a:p>
            <a:r>
              <a:rPr lang="en-US" sz="2400" dirty="0">
                <a:solidFill>
                  <a:schemeClr val="bg1"/>
                </a:solidFill>
              </a:rPr>
              <a:t>          Shirts</a:t>
            </a:r>
            <a:endParaRPr lang="en-US" sz="2400" dirty="0">
              <a:solidFill>
                <a:schemeClr val="bg1"/>
              </a:solidFill>
              <a:ea typeface="Calibri"/>
              <a:cs typeface="Calibri"/>
            </a:endParaRPr>
          </a:p>
          <a:p>
            <a:r>
              <a:rPr lang="en-US" sz="2400" dirty="0">
                <a:solidFill>
                  <a:schemeClr val="bg1"/>
                </a:solidFill>
              </a:rPr>
              <a:t>          Hats</a:t>
            </a:r>
            <a:endParaRPr lang="en-US" sz="2400" dirty="0">
              <a:solidFill>
                <a:schemeClr val="bg1"/>
              </a:solidFill>
              <a:ea typeface="Calibri"/>
              <a:cs typeface="Calibri"/>
            </a:endParaRPr>
          </a:p>
          <a:p>
            <a:r>
              <a:rPr lang="en-US" sz="2400" dirty="0">
                <a:solidFill>
                  <a:schemeClr val="bg1"/>
                </a:solidFill>
              </a:rPr>
              <a:t>          Duffel Bags</a:t>
            </a:r>
            <a:endParaRPr lang="en-US" sz="2400" dirty="0">
              <a:solidFill>
                <a:schemeClr val="bg1"/>
              </a:solidFill>
              <a:ea typeface="Calibri"/>
              <a:cs typeface="Calibri"/>
            </a:endParaRPr>
          </a:p>
          <a:p>
            <a:r>
              <a:rPr lang="en-US" sz="1600" dirty="0">
                <a:solidFill>
                  <a:schemeClr val="bg1"/>
                </a:solidFill>
              </a:rPr>
              <a:t>     *Custom orders must be placed six weeks prior to arrival</a:t>
            </a:r>
            <a:endParaRPr lang="en-US" sz="1600" dirty="0">
              <a:solidFill>
                <a:schemeClr val="bg1"/>
              </a:solidFill>
              <a:ea typeface="Calibri"/>
              <a:cs typeface="Calibri"/>
            </a:endParaRPr>
          </a:p>
          <a:p>
            <a:pPr marL="285750" indent="-285750">
              <a:buFont typeface="Arial" panose="020B0604020202020204" pitchFamily="34" charset="0"/>
              <a:buChar char="•"/>
            </a:pPr>
            <a:r>
              <a:rPr lang="en-US" sz="2400" dirty="0">
                <a:solidFill>
                  <a:schemeClr val="bg1"/>
                </a:solidFill>
              </a:rPr>
              <a:t>Reserve wetsuits</a:t>
            </a:r>
            <a:endParaRPr lang="en-US" sz="2400" dirty="0">
              <a:solidFill>
                <a:schemeClr val="bg1"/>
              </a:solidFill>
              <a:ea typeface="Calibri"/>
              <a:cs typeface="Calibri"/>
            </a:endParaRPr>
          </a:p>
          <a:p>
            <a:pPr marL="285750" indent="-285750">
              <a:buFont typeface="Arial" panose="020B0604020202020204" pitchFamily="34" charset="0"/>
              <a:buChar char="•"/>
            </a:pPr>
            <a:r>
              <a:rPr lang="en-US" sz="2400" dirty="0">
                <a:solidFill>
                  <a:schemeClr val="bg1"/>
                </a:solidFill>
              </a:rPr>
              <a:t>Purchase Mask and Snorkels</a:t>
            </a:r>
            <a:endParaRPr lang="en-US" sz="2400" dirty="0">
              <a:solidFill>
                <a:schemeClr val="bg1"/>
              </a:solidFill>
              <a:ea typeface="Calibri"/>
              <a:cs typeface="Calibri"/>
            </a:endParaRPr>
          </a:p>
          <a:p>
            <a:pPr marL="285750" indent="-285750">
              <a:buFont typeface="Arial" panose="020B0604020202020204" pitchFamily="34" charset="0"/>
              <a:buChar char="•"/>
            </a:pPr>
            <a:r>
              <a:rPr lang="en-US" sz="2400" dirty="0">
                <a:solidFill>
                  <a:schemeClr val="bg1"/>
                </a:solidFill>
              </a:rPr>
              <a:t>Water bottles, sunscreen and a large</a:t>
            </a:r>
            <a:endParaRPr lang="en-US" sz="2400" dirty="0">
              <a:solidFill>
                <a:schemeClr val="bg1"/>
              </a:solidFill>
              <a:ea typeface="Calibri"/>
              <a:cs typeface="Calibri"/>
            </a:endParaRPr>
          </a:p>
          <a:p>
            <a:r>
              <a:rPr lang="en-US" sz="2400" dirty="0">
                <a:solidFill>
                  <a:schemeClr val="bg1"/>
                </a:solidFill>
              </a:rPr>
              <a:t>      assortment of souvenirs. </a:t>
            </a:r>
            <a:endParaRPr lang="en-US" sz="2400" dirty="0">
              <a:solidFill>
                <a:schemeClr val="bg1"/>
              </a:solidFill>
              <a:ea typeface="Calibri"/>
              <a:cs typeface="Calibri"/>
            </a:endParaRPr>
          </a:p>
          <a:p>
            <a:r>
              <a:rPr lang="en-US" sz="2400" dirty="0">
                <a:solidFill>
                  <a:schemeClr val="bg1"/>
                </a:solidFill>
                <a:hlinkClick r:id="rId4">
                  <a:extLst>
                    <a:ext uri="{A12FA001-AC4F-418D-AE19-62706E023703}">
                      <ahyp:hlinkClr xmlns:ahyp="http://schemas.microsoft.com/office/drawing/2018/hyperlinkcolor" val="tx"/>
                    </a:ext>
                  </a:extLst>
                </a:hlinkClick>
              </a:rPr>
              <a:t>store.bsaseabase.org</a:t>
            </a:r>
            <a:endParaRPr lang="en-US"/>
          </a:p>
        </p:txBody>
      </p:sp>
      <p:pic>
        <p:nvPicPr>
          <p:cNvPr id="6" name="Picture 5">
            <a:extLst>
              <a:ext uri="{FF2B5EF4-FFF2-40B4-BE49-F238E27FC236}">
                <a16:creationId xmlns:a16="http://schemas.microsoft.com/office/drawing/2014/main" id="{811147AB-25B4-40A8-8FFA-99211849E2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500" y="118533"/>
            <a:ext cx="1780633" cy="1819478"/>
          </a:xfrm>
          <a:prstGeom prst="rect">
            <a:avLst/>
          </a:prstGeom>
        </p:spPr>
      </p:pic>
    </p:spTree>
    <p:extLst>
      <p:ext uri="{BB962C8B-B14F-4D97-AF65-F5344CB8AC3E}">
        <p14:creationId xmlns:p14="http://schemas.microsoft.com/office/powerpoint/2010/main" val="197871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201669" y="611761"/>
            <a:ext cx="10531612" cy="6001643"/>
          </a:xfrm>
          <a:prstGeom prst="rect">
            <a:avLst/>
          </a:prstGeom>
          <a:noFill/>
        </p:spPr>
        <p:txBody>
          <a:bodyPr wrap="square" rtlCol="0">
            <a:spAutoFit/>
          </a:bodyPr>
          <a:lstStyle/>
          <a:p>
            <a:pPr algn="ctr"/>
            <a:r>
              <a:rPr lang="en-US" sz="4800">
                <a:solidFill>
                  <a:schemeClr val="bg1"/>
                </a:solidFill>
              </a:rPr>
              <a:t>Scuba Equipment</a:t>
            </a:r>
          </a:p>
          <a:p>
            <a:pPr algn="ctr"/>
            <a:r>
              <a:rPr lang="en-US" sz="3200">
                <a:solidFill>
                  <a:schemeClr val="bg1"/>
                </a:solidFill>
                <a:effectLst>
                  <a:outerShdw blurRad="38100" dist="38100" dir="2700000" algn="tl">
                    <a:srgbClr val="000000">
                      <a:alpha val="43137"/>
                    </a:srgbClr>
                  </a:outerShdw>
                </a:effectLst>
              </a:rPr>
              <a:t>Sea Base is proud to offer Aqualung equipment</a:t>
            </a:r>
          </a:p>
          <a:p>
            <a:pPr algn="ctr"/>
            <a:r>
              <a:rPr lang="en-US" sz="3200">
                <a:solidFill>
                  <a:schemeClr val="bg1"/>
                </a:solidFill>
                <a:effectLst>
                  <a:outerShdw blurRad="38100" dist="38100" dir="2700000" algn="tl">
                    <a:srgbClr val="000000">
                      <a:alpha val="43137"/>
                    </a:srgbClr>
                  </a:outerShdw>
                </a:effectLst>
              </a:rPr>
              <a:t>as our exclusive scuba equipment provider. The following equipment provided for your adventure.</a:t>
            </a:r>
          </a:p>
          <a:p>
            <a:pPr algn="ctr"/>
            <a:endParaRPr lang="en-US" sz="3200">
              <a:solidFill>
                <a:schemeClr val="bg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2800">
                <a:solidFill>
                  <a:schemeClr val="bg1"/>
                </a:solidFill>
                <a:effectLst>
                  <a:outerShdw blurRad="38100" dist="38100" dir="2700000" algn="tl">
                    <a:srgbClr val="000000">
                      <a:alpha val="43137"/>
                    </a:srgbClr>
                  </a:outerShdw>
                </a:effectLst>
              </a:rPr>
              <a:t>Pro HD BC’s with weight integration</a:t>
            </a:r>
          </a:p>
          <a:p>
            <a:pPr marL="285750" indent="-285750">
              <a:buFont typeface="Arial" panose="020B0604020202020204" pitchFamily="34" charset="0"/>
              <a:buChar char="•"/>
            </a:pPr>
            <a:r>
              <a:rPr lang="en-US" sz="2800">
                <a:solidFill>
                  <a:schemeClr val="bg1"/>
                </a:solidFill>
                <a:effectLst>
                  <a:outerShdw blurRad="38100" dist="38100" dir="2700000" algn="tl">
                    <a:srgbClr val="000000">
                      <a:alpha val="43137"/>
                    </a:srgbClr>
                  </a:outerShdw>
                </a:effectLst>
              </a:rPr>
              <a:t>Calypso Regulators with alternate air sources</a:t>
            </a:r>
          </a:p>
          <a:p>
            <a:pPr marL="285750" indent="-285750">
              <a:buFont typeface="Arial" panose="020B0604020202020204" pitchFamily="34" charset="0"/>
              <a:buChar char="•"/>
            </a:pPr>
            <a:r>
              <a:rPr lang="en-US" sz="2800">
                <a:solidFill>
                  <a:schemeClr val="bg1"/>
                </a:solidFill>
                <a:effectLst>
                  <a:outerShdw blurRad="38100" dist="38100" dir="2700000" algn="tl">
                    <a:srgbClr val="000000">
                      <a:alpha val="43137"/>
                    </a:srgbClr>
                  </a:outerShdw>
                </a:effectLst>
              </a:rPr>
              <a:t>3 gauge consoles include pressure gauge, depth gauge and compass</a:t>
            </a:r>
          </a:p>
          <a:p>
            <a:r>
              <a:rPr lang="en-US" sz="2800">
                <a:solidFill>
                  <a:schemeClr val="bg1"/>
                </a:solidFill>
                <a:effectLst>
                  <a:outerShdw blurRad="38100" dist="38100" dir="2700000" algn="tl">
                    <a:srgbClr val="000000">
                      <a:alpha val="43137"/>
                    </a:srgbClr>
                  </a:outerShdw>
                </a:effectLst>
              </a:rPr>
              <a:t>     (dive computers not provided nor available for rent)</a:t>
            </a:r>
          </a:p>
          <a:p>
            <a:pPr marL="285750" indent="-285750">
              <a:buFont typeface="Arial" panose="020B0604020202020204" pitchFamily="34" charset="0"/>
              <a:buChar char="•"/>
            </a:pPr>
            <a:r>
              <a:rPr lang="en-US" sz="2800">
                <a:solidFill>
                  <a:schemeClr val="bg1"/>
                </a:solidFill>
                <a:effectLst>
                  <a:outerShdw blurRad="38100" dist="38100" dir="2700000" algn="tl">
                    <a:srgbClr val="000000">
                      <a:alpha val="43137"/>
                    </a:srgbClr>
                  </a:outerShdw>
                </a:effectLst>
              </a:rPr>
              <a:t>Amika fins (no booties required)*</a:t>
            </a:r>
          </a:p>
          <a:p>
            <a:pPr marL="285750" indent="-285750">
              <a:buFont typeface="Arial" panose="020B0604020202020204" pitchFamily="34" charset="0"/>
              <a:buChar char="•"/>
            </a:pPr>
            <a:r>
              <a:rPr lang="en-US" sz="2800">
                <a:solidFill>
                  <a:schemeClr val="bg1"/>
                </a:solidFill>
                <a:effectLst>
                  <a:outerShdw blurRad="38100" dist="38100" dir="2700000" algn="tl">
                    <a:srgbClr val="000000">
                      <a:alpha val="43137"/>
                    </a:srgbClr>
                  </a:outerShdw>
                </a:effectLst>
              </a:rPr>
              <a:t>Dive light provided for night dive</a:t>
            </a:r>
          </a:p>
          <a:p>
            <a:r>
              <a:rPr lang="en-US" sz="2000">
                <a:solidFill>
                  <a:schemeClr val="bg1"/>
                </a:solidFill>
                <a:effectLst>
                  <a:outerShdw blurRad="38100" dist="38100" dir="2700000" algn="tl">
                    <a:srgbClr val="000000">
                      <a:alpha val="43137"/>
                    </a:srgbClr>
                  </a:outerShdw>
                </a:effectLst>
              </a:rPr>
              <a:t>*If you have a foot size of 13 or larger we may not have fins to fit you, and it is suggested to supply your own fins</a:t>
            </a:r>
          </a:p>
        </p:txBody>
      </p:sp>
      <p:pic>
        <p:nvPicPr>
          <p:cNvPr id="7" name="Picture 6">
            <a:extLst>
              <a:ext uri="{FF2B5EF4-FFF2-40B4-BE49-F238E27FC236}">
                <a16:creationId xmlns:a16="http://schemas.microsoft.com/office/drawing/2014/main" id="{D6D7FD4B-6C16-4995-89AA-137B2C3671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501" y="118533"/>
            <a:ext cx="1893522" cy="1934830"/>
          </a:xfrm>
          <a:prstGeom prst="rect">
            <a:avLst/>
          </a:prstGeom>
        </p:spPr>
      </p:pic>
      <p:pic>
        <p:nvPicPr>
          <p:cNvPr id="2" name="Picture 1" descr="A blue and white logo&#10;&#10;Description automatically generated">
            <a:extLst>
              <a:ext uri="{FF2B5EF4-FFF2-40B4-BE49-F238E27FC236}">
                <a16:creationId xmlns:a16="http://schemas.microsoft.com/office/drawing/2014/main" id="{A6B2F167-1529-FF07-D5E8-C1CB19FD53D8}"/>
              </a:ext>
            </a:extLst>
          </p:cNvPr>
          <p:cNvPicPr>
            <a:picLocks noChangeAspect="1"/>
          </p:cNvPicPr>
          <p:nvPr/>
        </p:nvPicPr>
        <p:blipFill>
          <a:blip r:embed="rId4"/>
          <a:stretch>
            <a:fillRect/>
          </a:stretch>
        </p:blipFill>
        <p:spPr>
          <a:xfrm>
            <a:off x="9375210" y="4693542"/>
            <a:ext cx="2209800" cy="1228725"/>
          </a:xfrm>
          <a:prstGeom prst="rect">
            <a:avLst/>
          </a:prstGeom>
        </p:spPr>
      </p:pic>
    </p:spTree>
    <p:extLst>
      <p:ext uri="{BB962C8B-B14F-4D97-AF65-F5344CB8AC3E}">
        <p14:creationId xmlns:p14="http://schemas.microsoft.com/office/powerpoint/2010/main" val="2373322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258113" y="882694"/>
            <a:ext cx="10531612" cy="4832092"/>
          </a:xfrm>
          <a:prstGeom prst="rect">
            <a:avLst/>
          </a:prstGeom>
          <a:noFill/>
        </p:spPr>
        <p:txBody>
          <a:bodyPr wrap="square" rtlCol="0">
            <a:spAutoFit/>
          </a:bodyPr>
          <a:lstStyle/>
          <a:p>
            <a:pPr algn="ctr"/>
            <a:r>
              <a:rPr lang="en-US" sz="4800">
                <a:solidFill>
                  <a:schemeClr val="bg1"/>
                </a:solidFill>
              </a:rPr>
              <a:t>Scuba Equipment</a:t>
            </a:r>
          </a:p>
          <a:p>
            <a:pPr algn="ctr"/>
            <a:r>
              <a:rPr lang="en-US" sz="3200">
                <a:solidFill>
                  <a:schemeClr val="bg1"/>
                </a:solidFill>
                <a:effectLst>
                  <a:outerShdw blurRad="38100" dist="38100" dir="2700000" algn="tl">
                    <a:srgbClr val="000000">
                      <a:alpha val="43137"/>
                    </a:srgbClr>
                  </a:outerShdw>
                </a:effectLst>
              </a:rPr>
              <a:t>Sea Base does </a:t>
            </a:r>
            <a:r>
              <a:rPr lang="en-US" sz="3200" b="1" u="sng">
                <a:solidFill>
                  <a:schemeClr val="bg1"/>
                </a:solidFill>
                <a:effectLst>
                  <a:outerShdw blurRad="38100" dist="38100" dir="2700000" algn="tl">
                    <a:srgbClr val="000000">
                      <a:alpha val="43137"/>
                    </a:srgbClr>
                  </a:outerShdw>
                </a:effectLst>
              </a:rPr>
              <a:t>not</a:t>
            </a:r>
            <a:r>
              <a:rPr lang="en-US" sz="3200">
                <a:solidFill>
                  <a:schemeClr val="bg1"/>
                </a:solidFill>
                <a:effectLst>
                  <a:outerShdw blurRad="38100" dist="38100" dir="2700000" algn="tl">
                    <a:srgbClr val="000000">
                      <a:alpha val="43137"/>
                    </a:srgbClr>
                  </a:outerShdw>
                </a:effectLst>
              </a:rPr>
              <a:t> provide nor rent the following equipment</a:t>
            </a:r>
          </a:p>
          <a:p>
            <a:pPr algn="ctr"/>
            <a:endParaRPr lang="en-US" sz="3200">
              <a:solidFill>
                <a:schemeClr val="bg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2800">
                <a:solidFill>
                  <a:schemeClr val="bg1"/>
                </a:solidFill>
                <a:effectLst>
                  <a:outerShdw blurRad="38100" dist="38100" dir="2700000" algn="tl">
                    <a:srgbClr val="000000">
                      <a:alpha val="43137"/>
                    </a:srgbClr>
                  </a:outerShdw>
                </a:effectLst>
              </a:rPr>
              <a:t>Mask and snorkel </a:t>
            </a:r>
          </a:p>
          <a:p>
            <a:pPr marL="285750" indent="-285750">
              <a:buFont typeface="Arial" panose="020B0604020202020204" pitchFamily="34" charset="0"/>
              <a:buChar char="•"/>
            </a:pPr>
            <a:r>
              <a:rPr lang="en-US" sz="2800">
                <a:solidFill>
                  <a:schemeClr val="bg1"/>
                </a:solidFill>
                <a:effectLst>
                  <a:outerShdw blurRad="38100" dist="38100" dir="2700000" algn="tl">
                    <a:srgbClr val="000000">
                      <a:alpha val="43137"/>
                    </a:srgbClr>
                  </a:outerShdw>
                </a:effectLst>
              </a:rPr>
              <a:t>Dive Watch </a:t>
            </a:r>
          </a:p>
          <a:p>
            <a:pPr marL="285750" indent="-285750">
              <a:buFont typeface="Arial" panose="020B0604020202020204" pitchFamily="34" charset="0"/>
              <a:buChar char="•"/>
            </a:pPr>
            <a:r>
              <a:rPr lang="en-US" sz="2800">
                <a:solidFill>
                  <a:schemeClr val="bg1"/>
                </a:solidFill>
                <a:effectLst>
                  <a:outerShdw blurRad="38100" dist="38100" dir="2700000" algn="tl">
                    <a:srgbClr val="000000">
                      <a:alpha val="43137"/>
                    </a:srgbClr>
                  </a:outerShdw>
                </a:effectLst>
              </a:rPr>
              <a:t>Dive computers (not required)</a:t>
            </a:r>
          </a:p>
          <a:p>
            <a:pPr marL="285750" indent="-285750">
              <a:buFont typeface="Arial" panose="020B0604020202020204" pitchFamily="34" charset="0"/>
              <a:buChar char="•"/>
            </a:pPr>
            <a:r>
              <a:rPr lang="en-US" sz="2800">
                <a:solidFill>
                  <a:schemeClr val="bg1"/>
                </a:solidFill>
                <a:effectLst>
                  <a:outerShdw blurRad="38100" dist="38100" dir="2700000" algn="tl">
                    <a:srgbClr val="000000">
                      <a:alpha val="43137"/>
                    </a:srgbClr>
                  </a:outerShdw>
                </a:effectLst>
              </a:rPr>
              <a:t>Full wetsuits available for rent (only needed for spring programs)</a:t>
            </a:r>
          </a:p>
          <a:p>
            <a:endParaRPr lang="en-US" sz="2800">
              <a:solidFill>
                <a:schemeClr val="bg1"/>
              </a:solidFill>
              <a:effectLst>
                <a:outerShdw blurRad="38100" dist="38100" dir="2700000" algn="tl">
                  <a:srgbClr val="000000">
                    <a:alpha val="43137"/>
                  </a:srgbClr>
                </a:outerShdw>
              </a:effectLst>
            </a:endParaRPr>
          </a:p>
          <a:p>
            <a:r>
              <a:rPr lang="en-US" sz="2800">
                <a:solidFill>
                  <a:schemeClr val="bg1"/>
                </a:solidFill>
                <a:effectLst>
                  <a:outerShdw blurRad="38100" dist="38100" dir="2700000" algn="tl">
                    <a:srgbClr val="000000">
                      <a:alpha val="43137"/>
                    </a:srgbClr>
                  </a:outerShdw>
                </a:effectLst>
              </a:rPr>
              <a:t>Masks, snorkels and dive watches are available for purchase through the Ships Store</a:t>
            </a:r>
          </a:p>
        </p:txBody>
      </p:sp>
      <p:pic>
        <p:nvPicPr>
          <p:cNvPr id="7" name="Picture 6">
            <a:extLst>
              <a:ext uri="{FF2B5EF4-FFF2-40B4-BE49-F238E27FC236}">
                <a16:creationId xmlns:a16="http://schemas.microsoft.com/office/drawing/2014/main" id="{7D4A80D8-64D4-463D-AE63-B93367707E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501" y="118533"/>
            <a:ext cx="1519084" cy="1552223"/>
          </a:xfrm>
          <a:prstGeom prst="rect">
            <a:avLst/>
          </a:prstGeom>
        </p:spPr>
      </p:pic>
      <p:pic>
        <p:nvPicPr>
          <p:cNvPr id="2" name="Picture 1" descr="A blue and white logo&#10;&#10;Description automatically generated">
            <a:extLst>
              <a:ext uri="{FF2B5EF4-FFF2-40B4-BE49-F238E27FC236}">
                <a16:creationId xmlns:a16="http://schemas.microsoft.com/office/drawing/2014/main" id="{EA20E33A-5EF3-9A25-CBAF-2512A0E2CD6C}"/>
              </a:ext>
            </a:extLst>
          </p:cNvPr>
          <p:cNvPicPr>
            <a:picLocks noChangeAspect="1"/>
          </p:cNvPicPr>
          <p:nvPr/>
        </p:nvPicPr>
        <p:blipFill>
          <a:blip r:embed="rId4"/>
          <a:stretch>
            <a:fillRect/>
          </a:stretch>
        </p:blipFill>
        <p:spPr>
          <a:xfrm>
            <a:off x="7256223" y="2470172"/>
            <a:ext cx="2209800" cy="1228725"/>
          </a:xfrm>
          <a:prstGeom prst="rect">
            <a:avLst/>
          </a:prstGeom>
        </p:spPr>
      </p:pic>
    </p:spTree>
    <p:extLst>
      <p:ext uri="{BB962C8B-B14F-4D97-AF65-F5344CB8AC3E}">
        <p14:creationId xmlns:p14="http://schemas.microsoft.com/office/powerpoint/2010/main" val="1207199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356154" y="838200"/>
            <a:ext cx="6029920" cy="2492990"/>
          </a:xfrm>
          <a:prstGeom prst="rect">
            <a:avLst/>
          </a:prstGeom>
          <a:noFill/>
        </p:spPr>
        <p:txBody>
          <a:bodyPr wrap="none" rtlCol="0">
            <a:spAutoFit/>
          </a:bodyPr>
          <a:lstStyle/>
          <a:p>
            <a:r>
              <a:rPr lang="en-US" sz="2400">
                <a:solidFill>
                  <a:schemeClr val="bg1"/>
                </a:solidFill>
              </a:rPr>
              <a:t>Dive Boat Fleet</a:t>
            </a:r>
          </a:p>
          <a:p>
            <a:endParaRPr lang="en-US" sz="2400">
              <a:solidFill>
                <a:schemeClr val="bg1"/>
              </a:solidFill>
            </a:endParaRPr>
          </a:p>
          <a:p>
            <a:r>
              <a:rPr lang="en-US">
                <a:solidFill>
                  <a:schemeClr val="bg1"/>
                </a:solidFill>
              </a:rPr>
              <a:t>Five 46 ft. Newton dive boats built for our divers</a:t>
            </a:r>
          </a:p>
          <a:p>
            <a:r>
              <a:rPr lang="en-US">
                <a:solidFill>
                  <a:schemeClr val="bg1"/>
                </a:solidFill>
              </a:rPr>
              <a:t>One 36 ft. Newton dedicated to certification classes</a:t>
            </a:r>
          </a:p>
          <a:p>
            <a:endParaRPr lang="en-US">
              <a:solidFill>
                <a:schemeClr val="bg1"/>
              </a:solidFill>
            </a:endParaRPr>
          </a:p>
          <a:p>
            <a:r>
              <a:rPr lang="en-US">
                <a:solidFill>
                  <a:schemeClr val="bg1"/>
                </a:solidFill>
              </a:rPr>
              <a:t>All boats are US Coast Guard Inspected and have Oxygen,</a:t>
            </a:r>
          </a:p>
          <a:p>
            <a:r>
              <a:rPr lang="en-US">
                <a:solidFill>
                  <a:schemeClr val="bg1"/>
                </a:solidFill>
              </a:rPr>
              <a:t>AED’s, underwater recall systems, First Aid Kits, Marine Head, </a:t>
            </a:r>
          </a:p>
          <a:p>
            <a:r>
              <a:rPr lang="en-US">
                <a:solidFill>
                  <a:schemeClr val="bg1"/>
                </a:solidFill>
              </a:rPr>
              <a:t>EPIRB and VHF Radios.</a:t>
            </a:r>
          </a:p>
        </p:txBody>
      </p:sp>
      <p:pic>
        <p:nvPicPr>
          <p:cNvPr id="6" name="Picture 5">
            <a:extLst>
              <a:ext uri="{FF2B5EF4-FFF2-40B4-BE49-F238E27FC236}">
                <a16:creationId xmlns:a16="http://schemas.microsoft.com/office/drawing/2014/main" id="{E683CDBD-7DCC-4AB2-AE60-58EFCB89A9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500" y="118533"/>
            <a:ext cx="1780633" cy="1819478"/>
          </a:xfrm>
          <a:prstGeom prst="rect">
            <a:avLst/>
          </a:prstGeom>
        </p:spPr>
      </p:pic>
      <p:pic>
        <p:nvPicPr>
          <p:cNvPr id="2" name="Picture 1" descr="A boat in the water&#10;&#10;Description automatically generated">
            <a:extLst>
              <a:ext uri="{FF2B5EF4-FFF2-40B4-BE49-F238E27FC236}">
                <a16:creationId xmlns:a16="http://schemas.microsoft.com/office/drawing/2014/main" id="{3A88571E-C8DA-9009-E4C0-ADCD29559E24}"/>
              </a:ext>
            </a:extLst>
          </p:cNvPr>
          <p:cNvPicPr>
            <a:picLocks noChangeAspect="1"/>
          </p:cNvPicPr>
          <p:nvPr/>
        </p:nvPicPr>
        <p:blipFill>
          <a:blip r:embed="rId4"/>
          <a:stretch>
            <a:fillRect/>
          </a:stretch>
        </p:blipFill>
        <p:spPr>
          <a:xfrm>
            <a:off x="218292" y="1949168"/>
            <a:ext cx="3300347" cy="4744624"/>
          </a:xfrm>
          <a:prstGeom prst="rect">
            <a:avLst/>
          </a:prstGeom>
        </p:spPr>
      </p:pic>
      <p:pic>
        <p:nvPicPr>
          <p:cNvPr id="4" name="Picture 3" descr="A group of boats in the water&#10;&#10;Description automatically generated">
            <a:extLst>
              <a:ext uri="{FF2B5EF4-FFF2-40B4-BE49-F238E27FC236}">
                <a16:creationId xmlns:a16="http://schemas.microsoft.com/office/drawing/2014/main" id="{3E6A0874-D212-A38D-F931-D1D1B3C28DF0}"/>
              </a:ext>
            </a:extLst>
          </p:cNvPr>
          <p:cNvPicPr>
            <a:picLocks noChangeAspect="1"/>
          </p:cNvPicPr>
          <p:nvPr/>
        </p:nvPicPr>
        <p:blipFill>
          <a:blip r:embed="rId5"/>
          <a:stretch>
            <a:fillRect/>
          </a:stretch>
        </p:blipFill>
        <p:spPr>
          <a:xfrm>
            <a:off x="4943149" y="3423847"/>
            <a:ext cx="5019675" cy="3267075"/>
          </a:xfrm>
          <a:prstGeom prst="rect">
            <a:avLst/>
          </a:prstGeom>
        </p:spPr>
      </p:pic>
    </p:spTree>
    <p:extLst>
      <p:ext uri="{BB962C8B-B14F-4D97-AF65-F5344CB8AC3E}">
        <p14:creationId xmlns:p14="http://schemas.microsoft.com/office/powerpoint/2010/main" val="325715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12364" y="1499170"/>
            <a:ext cx="11178073" cy="4124206"/>
          </a:xfrm>
          <a:prstGeom prst="rect">
            <a:avLst/>
          </a:prstGeom>
          <a:noFill/>
        </p:spPr>
        <p:txBody>
          <a:bodyPr wrap="square" rtlCol="0">
            <a:spAutoFit/>
          </a:bodyPr>
          <a:lstStyle/>
          <a:p>
            <a:pPr algn="r"/>
            <a:r>
              <a:rPr lang="en-US" sz="3200" b="1">
                <a:solidFill>
                  <a:schemeClr val="bg1"/>
                </a:solidFill>
              </a:rPr>
              <a:t>Scuba Medical Document Procedure</a:t>
            </a:r>
            <a:r>
              <a:rPr lang="en-US" sz="3200">
                <a:solidFill>
                  <a:schemeClr val="bg1"/>
                </a:solidFill>
              </a:rPr>
              <a:t> </a:t>
            </a:r>
          </a:p>
          <a:p>
            <a:endParaRPr lang="en-US" sz="3200">
              <a:solidFill>
                <a:schemeClr val="bg1"/>
              </a:solidFill>
            </a:endParaRPr>
          </a:p>
          <a:p>
            <a:r>
              <a:rPr lang="en-US">
                <a:solidFill>
                  <a:schemeClr val="bg1"/>
                </a:solidFill>
              </a:rPr>
              <a:t> All documents that are needed for the Scuba Adventure Programs will be sent to your Crew Leader. The Crew Leader will collect all documents, review them for completeness and forward them to Sea Base as a crew package. </a:t>
            </a:r>
          </a:p>
          <a:p>
            <a:r>
              <a:rPr lang="en-US">
                <a:solidFill>
                  <a:schemeClr val="bg1"/>
                </a:solidFill>
              </a:rPr>
              <a:t> </a:t>
            </a:r>
          </a:p>
          <a:p>
            <a:pPr lvl="1"/>
            <a:r>
              <a:rPr lang="en-US">
                <a:solidFill>
                  <a:schemeClr val="bg1"/>
                </a:solidFill>
              </a:rPr>
              <a:t>For Spring crews this is due no later than </a:t>
            </a:r>
            <a:r>
              <a:rPr lang="en-US" b="1">
                <a:solidFill>
                  <a:schemeClr val="bg1"/>
                </a:solidFill>
              </a:rPr>
              <a:t>January 1</a:t>
            </a:r>
            <a:r>
              <a:rPr lang="en-US" b="1" baseline="30000">
                <a:solidFill>
                  <a:schemeClr val="bg1"/>
                </a:solidFill>
              </a:rPr>
              <a:t>st</a:t>
            </a:r>
            <a:endParaRPr lang="en-US">
              <a:solidFill>
                <a:schemeClr val="bg1"/>
              </a:solidFill>
            </a:endParaRPr>
          </a:p>
          <a:p>
            <a:pPr lvl="1"/>
            <a:r>
              <a:rPr lang="en-US">
                <a:solidFill>
                  <a:schemeClr val="bg1"/>
                </a:solidFill>
              </a:rPr>
              <a:t>For Summer crews this is due no later than </a:t>
            </a:r>
            <a:r>
              <a:rPr lang="en-US" b="1">
                <a:solidFill>
                  <a:schemeClr val="bg1"/>
                </a:solidFill>
              </a:rPr>
              <a:t>March 1</a:t>
            </a:r>
            <a:r>
              <a:rPr lang="en-US" b="1" baseline="30000">
                <a:solidFill>
                  <a:schemeClr val="bg1"/>
                </a:solidFill>
              </a:rPr>
              <a:t>st</a:t>
            </a:r>
            <a:endParaRPr lang="en-US">
              <a:solidFill>
                <a:schemeClr val="bg1"/>
              </a:solidFill>
            </a:endParaRPr>
          </a:p>
          <a:p>
            <a:endParaRPr lang="en-US">
              <a:solidFill>
                <a:schemeClr val="bg1"/>
              </a:solidFill>
            </a:endParaRPr>
          </a:p>
          <a:p>
            <a:r>
              <a:rPr lang="en-US" u="sng">
                <a:solidFill>
                  <a:schemeClr val="bg1"/>
                </a:solidFill>
              </a:rPr>
              <a:t>Documents returned after the deadline may affect your crew’s ability to participate in their full adventure.</a:t>
            </a:r>
          </a:p>
          <a:p>
            <a:endParaRPr lang="en-US" b="1">
              <a:solidFill>
                <a:schemeClr val="bg1"/>
              </a:solidFill>
            </a:endParaRPr>
          </a:p>
          <a:p>
            <a:r>
              <a:rPr lang="en-US" b="1">
                <a:solidFill>
                  <a:schemeClr val="bg1"/>
                </a:solidFill>
              </a:rPr>
              <a:t>*As a special note:</a:t>
            </a:r>
            <a:r>
              <a:rPr lang="en-US">
                <a:solidFill>
                  <a:schemeClr val="bg1"/>
                </a:solidFill>
              </a:rPr>
              <a:t> It is suggested that you keep a copy of the BSA Medical and RSTC Diver Medical Questionnaire for your personal records.</a:t>
            </a:r>
          </a:p>
          <a:p>
            <a:endParaRPr lang="en-US">
              <a:solidFill>
                <a:schemeClr val="bg1"/>
              </a:solidFill>
            </a:endParaRPr>
          </a:p>
        </p:txBody>
      </p:sp>
      <p:pic>
        <p:nvPicPr>
          <p:cNvPr id="4" name="Picture 3">
            <a:extLst>
              <a:ext uri="{FF2B5EF4-FFF2-40B4-BE49-F238E27FC236}">
                <a16:creationId xmlns:a16="http://schemas.microsoft.com/office/drawing/2014/main" id="{C7CDCD85-1267-4CBB-A6C8-B6798B1155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500" y="118533"/>
            <a:ext cx="2082983" cy="2128424"/>
          </a:xfrm>
          <a:prstGeom prst="rect">
            <a:avLst/>
          </a:prstGeom>
        </p:spPr>
      </p:pic>
    </p:spTree>
    <p:extLst>
      <p:ext uri="{BB962C8B-B14F-4D97-AF65-F5344CB8AC3E}">
        <p14:creationId xmlns:p14="http://schemas.microsoft.com/office/powerpoint/2010/main" val="3559024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87419" y="1360362"/>
            <a:ext cx="9433251" cy="4401205"/>
          </a:xfrm>
          <a:prstGeom prst="rect">
            <a:avLst/>
          </a:prstGeom>
          <a:noFill/>
        </p:spPr>
        <p:txBody>
          <a:bodyPr wrap="square" rtlCol="0">
            <a:spAutoFit/>
          </a:bodyPr>
          <a:lstStyle/>
          <a:p>
            <a:pPr algn="ctr"/>
            <a:r>
              <a:rPr lang="en-US" sz="3200" b="1">
                <a:solidFill>
                  <a:schemeClr val="bg1"/>
                </a:solidFill>
              </a:rPr>
              <a:t>Scuba Medical Document System</a:t>
            </a:r>
            <a:r>
              <a:rPr lang="en-US" sz="3200">
                <a:solidFill>
                  <a:schemeClr val="bg1"/>
                </a:solidFill>
              </a:rPr>
              <a:t> </a:t>
            </a:r>
          </a:p>
          <a:p>
            <a:endParaRPr lang="en-US" sz="3200">
              <a:solidFill>
                <a:schemeClr val="bg1"/>
              </a:solidFill>
            </a:endParaRPr>
          </a:p>
          <a:p>
            <a:r>
              <a:rPr lang="en-US">
                <a:solidFill>
                  <a:schemeClr val="bg1"/>
                </a:solidFill>
              </a:rPr>
              <a:t>Required documents for Scuba Adventure:</a:t>
            </a:r>
          </a:p>
          <a:p>
            <a:pPr marL="285750" indent="-285750">
              <a:buFont typeface="Arial" panose="020B0604020202020204" pitchFamily="34" charset="0"/>
              <a:buChar char="•"/>
            </a:pPr>
            <a:r>
              <a:rPr lang="en-US">
                <a:solidFill>
                  <a:schemeClr val="bg1"/>
                </a:solidFill>
              </a:rPr>
              <a:t>BSA Parts A, B and C signed by a physician (MD, DO, PA or NP)</a:t>
            </a:r>
          </a:p>
          <a:p>
            <a:pPr marL="285750" indent="-285750">
              <a:buFont typeface="Arial" panose="020B0604020202020204" pitchFamily="34" charset="0"/>
              <a:buChar char="•"/>
            </a:pPr>
            <a:r>
              <a:rPr lang="en-US">
                <a:solidFill>
                  <a:schemeClr val="bg1"/>
                </a:solidFill>
              </a:rPr>
              <a:t>RSTC Diver Medical Questionnaire signed by a physician (MD, DO, PA or NP)*</a:t>
            </a:r>
          </a:p>
          <a:p>
            <a:pPr marL="285750" indent="-285750">
              <a:buFont typeface="Arial" panose="020B0604020202020204" pitchFamily="34" charset="0"/>
              <a:buChar char="•"/>
            </a:pPr>
            <a:r>
              <a:rPr lang="en-US">
                <a:solidFill>
                  <a:schemeClr val="bg1"/>
                </a:solidFill>
              </a:rPr>
              <a:t>PADI Diver Activities Release*</a:t>
            </a:r>
          </a:p>
          <a:p>
            <a:pPr marL="285750" indent="-285750">
              <a:buFont typeface="Arial" panose="020B0604020202020204" pitchFamily="34" charset="0"/>
              <a:buChar char="•"/>
            </a:pPr>
            <a:r>
              <a:rPr lang="en-US">
                <a:solidFill>
                  <a:schemeClr val="bg1"/>
                </a:solidFill>
              </a:rPr>
              <a:t>Health Insurance Card (both sides)</a:t>
            </a:r>
          </a:p>
          <a:p>
            <a:pPr marL="285750" indent="-285750">
              <a:buFont typeface="Arial" panose="020B0604020202020204" pitchFamily="34" charset="0"/>
              <a:buChar char="•"/>
            </a:pPr>
            <a:r>
              <a:rPr lang="en-US">
                <a:solidFill>
                  <a:schemeClr val="bg1"/>
                </a:solidFill>
              </a:rPr>
              <a:t>Scuba Certification Card (both sides)</a:t>
            </a:r>
          </a:p>
          <a:p>
            <a:pPr marL="285750" indent="-285750">
              <a:buFont typeface="Arial" panose="020B0604020202020204" pitchFamily="34" charset="0"/>
              <a:buChar char="•"/>
            </a:pPr>
            <a:r>
              <a:rPr lang="en-US">
                <a:solidFill>
                  <a:schemeClr val="bg1"/>
                </a:solidFill>
              </a:rPr>
              <a:t>PADI Florida Addendum Notice to the Minor Child’s Parent</a:t>
            </a:r>
          </a:p>
          <a:p>
            <a:pPr marL="285750" indent="-285750">
              <a:buFont typeface="Arial" panose="020B0604020202020204" pitchFamily="34" charset="0"/>
              <a:buChar char="•"/>
            </a:pPr>
            <a:endParaRPr lang="en-US">
              <a:solidFill>
                <a:schemeClr val="bg1"/>
              </a:solidFill>
            </a:endParaRPr>
          </a:p>
          <a:p>
            <a:r>
              <a:rPr lang="en-US">
                <a:solidFill>
                  <a:schemeClr val="bg1"/>
                </a:solidFill>
              </a:rPr>
              <a:t>*These are two or three page documents and all pages are required</a:t>
            </a:r>
          </a:p>
          <a:p>
            <a:endParaRPr lang="en-US">
              <a:solidFill>
                <a:schemeClr val="bg1"/>
              </a:solidFill>
            </a:endParaRPr>
          </a:p>
          <a:p>
            <a:r>
              <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If there is a participant that is in a Severe-Risk or Relative-Risk category or is taking a prescribed medication for ADD, ADHD or depression, this document must be signed by an MD or DO only.</a:t>
            </a:r>
            <a:endParaRPr lang="en-US">
              <a:solidFill>
                <a:schemeClr val="bg1"/>
              </a:solidFill>
            </a:endParaRPr>
          </a:p>
        </p:txBody>
      </p:sp>
      <p:pic>
        <p:nvPicPr>
          <p:cNvPr id="4" name="Picture 3">
            <a:extLst>
              <a:ext uri="{FF2B5EF4-FFF2-40B4-BE49-F238E27FC236}">
                <a16:creationId xmlns:a16="http://schemas.microsoft.com/office/drawing/2014/main" id="{3AD8F2D7-ACC3-44D6-AF8F-5A326D1243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501" y="118533"/>
            <a:ext cx="1651658" cy="1687689"/>
          </a:xfrm>
          <a:prstGeom prst="rect">
            <a:avLst/>
          </a:prstGeom>
        </p:spPr>
      </p:pic>
    </p:spTree>
    <p:extLst>
      <p:ext uri="{BB962C8B-B14F-4D97-AF65-F5344CB8AC3E}">
        <p14:creationId xmlns:p14="http://schemas.microsoft.com/office/powerpoint/2010/main" val="3573754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40261" y="1550667"/>
            <a:ext cx="4874155" cy="523220"/>
          </a:xfrm>
          <a:prstGeom prst="rect">
            <a:avLst/>
          </a:prstGeom>
          <a:noFill/>
        </p:spPr>
        <p:txBody>
          <a:bodyPr wrap="none" rtlCol="0">
            <a:spAutoFit/>
          </a:bodyPr>
          <a:lstStyle/>
          <a:p>
            <a:r>
              <a:rPr lang="en-US" sz="2800">
                <a:solidFill>
                  <a:schemeClr val="bg1"/>
                </a:solidFill>
              </a:rPr>
              <a:t>Medical Fitness for Scuba Diving</a:t>
            </a:r>
          </a:p>
        </p:txBody>
      </p:sp>
      <p:sp>
        <p:nvSpPr>
          <p:cNvPr id="7" name="TextBox 6"/>
          <p:cNvSpPr txBox="1"/>
          <p:nvPr/>
        </p:nvSpPr>
        <p:spPr>
          <a:xfrm>
            <a:off x="1215745" y="2227024"/>
            <a:ext cx="10298231" cy="3816429"/>
          </a:xfrm>
          <a:prstGeom prst="rect">
            <a:avLst/>
          </a:prstGeom>
          <a:noFill/>
        </p:spPr>
        <p:txBody>
          <a:bodyPr wrap="square" rtlCol="0">
            <a:spAutoFit/>
          </a:bodyPr>
          <a:lstStyle/>
          <a:p>
            <a:endParaRPr lang="en-US" sz="2400">
              <a:solidFill>
                <a:schemeClr val="bg1"/>
              </a:solidFill>
              <a:effectLst>
                <a:outerShdw blurRad="38100" dist="38100" dir="2700000" algn="tl">
                  <a:srgbClr val="000000">
                    <a:alpha val="43137"/>
                  </a:srgbClr>
                </a:outerShdw>
              </a:effectLst>
            </a:endParaRPr>
          </a:p>
          <a:p>
            <a:r>
              <a:rPr lang="en-US" sz="2000">
                <a:solidFill>
                  <a:schemeClr val="bg1"/>
                </a:solidFill>
                <a:effectLst>
                  <a:outerShdw blurRad="38100" dist="38100" dir="2700000" algn="tl">
                    <a:srgbClr val="000000">
                      <a:alpha val="43137"/>
                    </a:srgbClr>
                  </a:outerShdw>
                </a:effectLst>
              </a:rPr>
              <a:t>The following pages are meant to be a guide for the more common conditions and not an absolute list. If you have a medical condition that may be of concern, please contact the Scuba Department at Sea Base for guidance.</a:t>
            </a:r>
          </a:p>
          <a:p>
            <a:endParaRPr lang="en-US">
              <a:solidFill>
                <a:schemeClr val="bg1"/>
              </a:solidFill>
              <a:effectLst>
                <a:outerShdw blurRad="38100" dist="38100" dir="2700000" algn="tl">
                  <a:srgbClr val="000000">
                    <a:alpha val="43137"/>
                  </a:srgbClr>
                </a:outerShdw>
              </a:effectLst>
            </a:endParaRPr>
          </a:p>
          <a:p>
            <a:pPr algn="ctr"/>
            <a:endParaRPr lang="en-US" sz="2000">
              <a:solidFill>
                <a:srgbClr val="C00000"/>
              </a:solidFill>
              <a:effectLst>
                <a:outerShdw blurRad="38100" dist="38100" dir="2700000" algn="tl">
                  <a:srgbClr val="000000">
                    <a:alpha val="43137"/>
                  </a:srgbClr>
                </a:outerShdw>
              </a:effectLst>
            </a:endParaRPr>
          </a:p>
          <a:p>
            <a:pPr algn="ctr"/>
            <a:endParaRPr lang="en-US" sz="2000">
              <a:solidFill>
                <a:srgbClr val="C00000"/>
              </a:solidFill>
              <a:effectLst>
                <a:outerShdw blurRad="38100" dist="38100" dir="2700000" algn="tl">
                  <a:srgbClr val="000000">
                    <a:alpha val="43137"/>
                  </a:srgbClr>
                </a:outerShdw>
              </a:effectLst>
            </a:endParaRPr>
          </a:p>
          <a:p>
            <a:pPr algn="ctr"/>
            <a:endParaRPr lang="en-US" sz="2000">
              <a:solidFill>
                <a:srgbClr val="C00000"/>
              </a:solidFill>
              <a:effectLst>
                <a:outerShdw blurRad="38100" dist="38100" dir="2700000" algn="tl">
                  <a:srgbClr val="000000">
                    <a:alpha val="43137"/>
                  </a:srgbClr>
                </a:outerShdw>
              </a:effectLst>
            </a:endParaRPr>
          </a:p>
          <a:p>
            <a:pPr algn="ctr"/>
            <a:r>
              <a:rPr lang="en-US" sz="2000">
                <a:solidFill>
                  <a:srgbClr val="C00000"/>
                </a:solidFill>
                <a:effectLst>
                  <a:outerShdw blurRad="38100" dist="38100" dir="2700000" algn="tl">
                    <a:srgbClr val="000000">
                      <a:alpha val="43137"/>
                    </a:srgbClr>
                  </a:outerShdw>
                </a:effectLst>
              </a:rPr>
              <a:t>The final decision for participation in all Sea Base programs is at the discretion of the </a:t>
            </a:r>
          </a:p>
          <a:p>
            <a:pPr algn="ctr"/>
            <a:r>
              <a:rPr lang="en-US" sz="2000">
                <a:solidFill>
                  <a:srgbClr val="C00000"/>
                </a:solidFill>
                <a:effectLst>
                  <a:outerShdw blurRad="38100" dist="38100" dir="2700000" algn="tl">
                    <a:srgbClr val="000000">
                      <a:alpha val="43137"/>
                    </a:srgbClr>
                  </a:outerShdw>
                </a:effectLst>
              </a:rPr>
              <a:t>Sea Base Medical Director. The decision is final, and we are unable to reverse or alter that decision.</a:t>
            </a:r>
          </a:p>
          <a:p>
            <a:pPr algn="ctr"/>
            <a:r>
              <a:rPr lang="en-US" sz="2000">
                <a:solidFill>
                  <a:srgbClr val="C00000"/>
                </a:solidFill>
                <a:effectLst>
                  <a:outerShdw blurRad="38100" dist="38100" dir="2700000" algn="tl">
                    <a:srgbClr val="000000">
                      <a:alpha val="43137"/>
                    </a:srgbClr>
                  </a:outerShdw>
                </a:effectLst>
              </a:rPr>
              <a:t>No waivers will be issued.</a:t>
            </a:r>
            <a:endParaRPr lang="en-US">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a:extLst>
              <a:ext uri="{FF2B5EF4-FFF2-40B4-BE49-F238E27FC236}">
                <a16:creationId xmlns:a16="http://schemas.microsoft.com/office/drawing/2014/main" id="{CEA643E5-88FF-431C-96CA-0BF871F159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501" y="118533"/>
            <a:ext cx="1656456" cy="1692592"/>
          </a:xfrm>
          <a:prstGeom prst="rect">
            <a:avLst/>
          </a:prstGeom>
        </p:spPr>
      </p:pic>
    </p:spTree>
    <p:extLst>
      <p:ext uri="{BB962C8B-B14F-4D97-AF65-F5344CB8AC3E}">
        <p14:creationId xmlns:p14="http://schemas.microsoft.com/office/powerpoint/2010/main" val="2010777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69446" y="1376275"/>
            <a:ext cx="9178795" cy="523220"/>
          </a:xfrm>
          <a:prstGeom prst="rect">
            <a:avLst/>
          </a:prstGeom>
          <a:noFill/>
        </p:spPr>
        <p:txBody>
          <a:bodyPr wrap="none" rtlCol="0">
            <a:spAutoFit/>
          </a:bodyPr>
          <a:lstStyle/>
          <a:p>
            <a:r>
              <a:rPr lang="en-US" sz="2800">
                <a:solidFill>
                  <a:schemeClr val="bg1"/>
                </a:solidFill>
              </a:rPr>
              <a:t>Absolute medical contradictions for scuba diving with the BSA</a:t>
            </a:r>
          </a:p>
        </p:txBody>
      </p:sp>
      <p:sp>
        <p:nvSpPr>
          <p:cNvPr id="7" name="TextBox 6"/>
          <p:cNvSpPr txBox="1"/>
          <p:nvPr/>
        </p:nvSpPr>
        <p:spPr>
          <a:xfrm>
            <a:off x="245361" y="2045541"/>
            <a:ext cx="11729139" cy="4647426"/>
          </a:xfrm>
          <a:prstGeom prst="rect">
            <a:avLst/>
          </a:prstGeom>
          <a:noFill/>
        </p:spPr>
        <p:txBody>
          <a:bodyPr wrap="square" rtlCol="0">
            <a:spAutoFit/>
          </a:bodyPr>
          <a:lstStyle/>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Asthma</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Epilepsy/Seizures</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Insulin dependent diabetes</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Multiple (more than one) medication for ADD, ADHD or depression</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Anxiety requiring medication</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Narcolepsy</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Spontaneous pneumothorax</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Exceeding the weight limit of 295 pounds</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Loss of hearing in one ear</a:t>
            </a:r>
          </a:p>
          <a:p>
            <a:pPr marL="285750" indent="-285750">
              <a:buFont typeface="Arial" panose="020B0604020202020204" pitchFamily="34" charset="0"/>
              <a:buChar char="•"/>
            </a:pPr>
            <a:endParaRPr lang="en-US">
              <a:solidFill>
                <a:schemeClr val="bg1"/>
              </a:solidFill>
              <a:effectLst>
                <a:outerShdw blurRad="38100" dist="38100" dir="2700000" algn="tl">
                  <a:srgbClr val="000000">
                    <a:alpha val="43137"/>
                  </a:srgbClr>
                </a:outerShdw>
              </a:effectLst>
            </a:endParaRPr>
          </a:p>
          <a:p>
            <a:pPr algn="ctr"/>
            <a:r>
              <a:rPr lang="en-US">
                <a:solidFill>
                  <a:schemeClr val="bg1"/>
                </a:solidFill>
                <a:effectLst>
                  <a:outerShdw blurRad="38100" dist="38100" dir="2700000" algn="tl">
                    <a:srgbClr val="000000">
                      <a:alpha val="43137"/>
                    </a:srgbClr>
                  </a:outerShdw>
                </a:effectLst>
              </a:rPr>
              <a:t>NOTE: For additional information read the detailed description on the following slides or in the Participant Guide. </a:t>
            </a:r>
          </a:p>
          <a:p>
            <a:pPr algn="ctr"/>
            <a:r>
              <a:rPr lang="en-US">
                <a:solidFill>
                  <a:schemeClr val="bg1"/>
                </a:solidFill>
                <a:effectLst>
                  <a:outerShdw blurRad="38100" dist="38100" dir="2700000" algn="tl">
                    <a:srgbClr val="000000">
                      <a:alpha val="43137"/>
                    </a:srgbClr>
                  </a:outerShdw>
                </a:effectLst>
              </a:rPr>
              <a:t>Not every disqualifying medical condition for scuba diving is listed</a:t>
            </a:r>
          </a:p>
          <a:p>
            <a:pPr algn="ctr"/>
            <a:endParaRPr lang="en-US" sz="2000">
              <a:solidFill>
                <a:srgbClr val="C00000"/>
              </a:solidFill>
              <a:effectLst>
                <a:outerShdw blurRad="38100" dist="38100" dir="2700000" algn="tl">
                  <a:srgbClr val="000000">
                    <a:alpha val="43137"/>
                  </a:srgbClr>
                </a:outerShdw>
              </a:effectLst>
            </a:endParaRPr>
          </a:p>
          <a:p>
            <a:pPr algn="ctr"/>
            <a:r>
              <a:rPr lang="en-US" sz="2000">
                <a:solidFill>
                  <a:srgbClr val="C00000"/>
                </a:solidFill>
                <a:effectLst>
                  <a:outerShdw blurRad="38100" dist="38100" dir="2700000" algn="tl">
                    <a:srgbClr val="000000">
                      <a:alpha val="43137"/>
                    </a:srgbClr>
                  </a:outerShdw>
                </a:effectLst>
              </a:rPr>
              <a:t>The final decision for participation in all Sea Base programs is at the discretion of the </a:t>
            </a:r>
          </a:p>
          <a:p>
            <a:pPr algn="ctr"/>
            <a:r>
              <a:rPr lang="en-US" sz="2000">
                <a:solidFill>
                  <a:srgbClr val="C00000"/>
                </a:solidFill>
                <a:effectLst>
                  <a:outerShdw blurRad="38100" dist="38100" dir="2700000" algn="tl">
                    <a:srgbClr val="000000">
                      <a:alpha val="43137"/>
                    </a:srgbClr>
                  </a:outerShdw>
                </a:effectLst>
              </a:rPr>
              <a:t>Sea Base Medical Director. The decision is final, and we are unable to reverse or alter that decision.</a:t>
            </a:r>
          </a:p>
          <a:p>
            <a:pPr algn="ctr"/>
            <a:r>
              <a:rPr lang="en-US" sz="2000">
                <a:solidFill>
                  <a:srgbClr val="C00000"/>
                </a:solidFill>
                <a:effectLst>
                  <a:outerShdw blurRad="38100" dist="38100" dir="2700000" algn="tl">
                    <a:srgbClr val="000000">
                      <a:alpha val="43137"/>
                    </a:srgbClr>
                  </a:outerShdw>
                </a:effectLst>
              </a:rPr>
              <a:t>No waivers will be issued.</a:t>
            </a:r>
            <a:endParaRPr lang="en-US">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a:extLst>
              <a:ext uri="{FF2B5EF4-FFF2-40B4-BE49-F238E27FC236}">
                <a16:creationId xmlns:a16="http://schemas.microsoft.com/office/drawing/2014/main" id="{73CE23D9-7F07-46EC-9C07-4885652B91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500" y="118533"/>
            <a:ext cx="1600011" cy="1634916"/>
          </a:xfrm>
          <a:prstGeom prst="rect">
            <a:avLst/>
          </a:prstGeom>
        </p:spPr>
      </p:pic>
    </p:spTree>
    <p:extLst>
      <p:ext uri="{BB962C8B-B14F-4D97-AF65-F5344CB8AC3E}">
        <p14:creationId xmlns:p14="http://schemas.microsoft.com/office/powerpoint/2010/main" val="2114729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683563" y="1393276"/>
            <a:ext cx="6218754" cy="523220"/>
          </a:xfrm>
          <a:prstGeom prst="rect">
            <a:avLst/>
          </a:prstGeom>
          <a:noFill/>
        </p:spPr>
        <p:txBody>
          <a:bodyPr wrap="none" rtlCol="0">
            <a:spAutoFit/>
          </a:bodyPr>
          <a:lstStyle/>
          <a:p>
            <a:r>
              <a:rPr lang="en-US" sz="2800">
                <a:solidFill>
                  <a:schemeClr val="bg1"/>
                </a:solidFill>
              </a:rPr>
              <a:t>Risk factors for Scuba Diving with the BSA</a:t>
            </a:r>
          </a:p>
        </p:txBody>
      </p:sp>
      <p:sp>
        <p:nvSpPr>
          <p:cNvPr id="7" name="TextBox 6"/>
          <p:cNvSpPr txBox="1"/>
          <p:nvPr/>
        </p:nvSpPr>
        <p:spPr>
          <a:xfrm>
            <a:off x="741690" y="2422129"/>
            <a:ext cx="10943958" cy="4131900"/>
          </a:xfrm>
          <a:prstGeom prst="rect">
            <a:avLst/>
          </a:prstGeom>
          <a:noFill/>
        </p:spPr>
        <p:txBody>
          <a:bodyPr wrap="none" rtlCol="0">
            <a:spAutoFit/>
          </a:bodyPr>
          <a:lstStyle/>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Ear and Sinus Problems                                                  </a:t>
            </a:r>
            <a:r>
              <a:rPr lang="en-US" sz="1050">
                <a:solidFill>
                  <a:schemeClr val="bg1"/>
                </a:solidFill>
                <a:effectLst>
                  <a:outerShdw blurRad="38100" dist="38100" dir="2700000" algn="tl">
                    <a:srgbClr val="000000">
                      <a:alpha val="43137"/>
                    </a:srgbClr>
                  </a:outerShdw>
                </a:effectLst>
              </a:rPr>
              <a:t>●  </a:t>
            </a:r>
            <a:r>
              <a:rPr lang="en-US">
                <a:solidFill>
                  <a:schemeClr val="bg1"/>
                </a:solidFill>
                <a:effectLst>
                  <a:outerShdw blurRad="38100" dist="38100" dir="2700000" algn="tl">
                    <a:srgbClr val="000000">
                      <a:alpha val="43137"/>
                    </a:srgbClr>
                  </a:outerShdw>
                </a:effectLst>
              </a:rPr>
              <a:t>Panic Disorder</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Recent surgery                                                                 </a:t>
            </a:r>
            <a:r>
              <a:rPr lang="en-US" sz="1050">
                <a:solidFill>
                  <a:schemeClr val="bg1"/>
                </a:solidFill>
                <a:effectLst>
                  <a:outerShdw blurRad="38100" dist="38100" dir="2700000" algn="tl">
                    <a:srgbClr val="000000">
                      <a:alpha val="43137"/>
                    </a:srgbClr>
                  </a:outerShdw>
                </a:effectLst>
              </a:rPr>
              <a:t>●  </a:t>
            </a:r>
            <a:r>
              <a:rPr lang="en-US">
                <a:solidFill>
                  <a:schemeClr val="bg1"/>
                </a:solidFill>
                <a:effectLst>
                  <a:outerShdw blurRad="38100" dist="38100" dir="2700000" algn="tl">
                    <a:srgbClr val="000000">
                      <a:alpha val="43137"/>
                    </a:srgbClr>
                  </a:outerShdw>
                </a:effectLst>
              </a:rPr>
              <a:t>Active psychosis</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Leukemia                                                                          </a:t>
            </a:r>
            <a:r>
              <a:rPr lang="en-US" sz="1050">
                <a:solidFill>
                  <a:schemeClr val="bg1"/>
                </a:solidFill>
                <a:effectLst>
                  <a:outerShdw blurRad="38100" dist="38100" dir="2700000" algn="tl">
                    <a:srgbClr val="000000">
                      <a:alpha val="43137"/>
                    </a:srgbClr>
                  </a:outerShdw>
                </a:effectLst>
              </a:rPr>
              <a:t>●  </a:t>
            </a:r>
            <a:r>
              <a:rPr lang="en-US">
                <a:solidFill>
                  <a:schemeClr val="bg1"/>
                </a:solidFill>
                <a:effectLst>
                  <a:outerShdw blurRad="38100" dist="38100" dir="2700000" algn="tl">
                    <a:srgbClr val="000000">
                      <a:alpha val="43137"/>
                    </a:srgbClr>
                  </a:outerShdw>
                </a:effectLst>
              </a:rPr>
              <a:t>Certain Medications</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Chemotherapy                                                                 </a:t>
            </a:r>
            <a:r>
              <a:rPr lang="en-US" sz="1050">
                <a:solidFill>
                  <a:schemeClr val="bg1"/>
                </a:solidFill>
                <a:effectLst>
                  <a:outerShdw blurRad="38100" dist="38100" dir="2700000" algn="tl">
                    <a:srgbClr val="000000">
                      <a:alpha val="43137"/>
                    </a:srgbClr>
                  </a:outerShdw>
                </a:effectLst>
              </a:rPr>
              <a:t>●  </a:t>
            </a:r>
            <a:r>
              <a:rPr lang="en-US">
                <a:solidFill>
                  <a:schemeClr val="bg1"/>
                </a:solidFill>
                <a:effectLst>
                  <a:outerShdw blurRad="38100" dist="38100" dir="2700000" algn="tl">
                    <a:srgbClr val="000000">
                      <a:alpha val="43137"/>
                    </a:srgbClr>
                  </a:outerShdw>
                </a:effectLst>
              </a:rPr>
              <a:t>Migraines with auras or requiring medication</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Sickle-cell disease                                                            </a:t>
            </a:r>
            <a:r>
              <a:rPr lang="en-US" sz="1050">
                <a:solidFill>
                  <a:schemeClr val="bg1"/>
                </a:solidFill>
                <a:effectLst>
                  <a:outerShdw blurRad="38100" dist="38100" dir="2700000" algn="tl">
                    <a:srgbClr val="000000">
                      <a:alpha val="43137"/>
                    </a:srgbClr>
                  </a:outerShdw>
                </a:effectLst>
              </a:rPr>
              <a:t>●  </a:t>
            </a:r>
            <a:r>
              <a:rPr lang="en-US">
                <a:solidFill>
                  <a:schemeClr val="bg1"/>
                </a:solidFill>
                <a:effectLst>
                  <a:outerShdw blurRad="38100" dist="38100" dir="2700000" algn="tl">
                    <a:srgbClr val="000000">
                      <a:alpha val="43137"/>
                    </a:srgbClr>
                  </a:outerShdw>
                </a:effectLst>
              </a:rPr>
              <a:t>Pregnancy</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Blood thinners                                                                  </a:t>
            </a:r>
            <a:r>
              <a:rPr lang="en-US" sz="1100">
                <a:solidFill>
                  <a:schemeClr val="bg1"/>
                </a:solidFill>
                <a:effectLst>
                  <a:outerShdw blurRad="38100" dist="38100" dir="2700000" algn="tl">
                    <a:srgbClr val="000000">
                      <a:alpha val="43137"/>
                    </a:srgbClr>
                  </a:outerShdw>
                </a:effectLst>
              </a:rPr>
              <a:t>●</a:t>
            </a:r>
            <a:r>
              <a:rPr lang="en-US">
                <a:solidFill>
                  <a:schemeClr val="bg1"/>
                </a:solidFill>
                <a:effectLst>
                  <a:outerShdw blurRad="38100" dist="38100" dir="2700000" algn="tl">
                    <a:srgbClr val="000000">
                      <a:alpha val="43137"/>
                    </a:srgbClr>
                  </a:outerShdw>
                </a:effectLst>
              </a:rPr>
              <a:t> Pacemakers</a:t>
            </a:r>
          </a:p>
          <a:p>
            <a:pPr marL="285750" indent="-285750">
              <a:buFont typeface="Arial" panose="020B0604020202020204" pitchFamily="34" charset="0"/>
              <a:buChar char="•"/>
            </a:pPr>
            <a:endParaRPr lang="en-US" sz="1050">
              <a:solidFill>
                <a:schemeClr val="bg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en-US">
              <a:solidFill>
                <a:schemeClr val="bg1"/>
              </a:solidFill>
              <a:effectLst>
                <a:outerShdw blurRad="38100" dist="38100" dir="2700000" algn="tl">
                  <a:srgbClr val="000000">
                    <a:alpha val="43137"/>
                  </a:srgbClr>
                </a:outerShdw>
              </a:effectLst>
            </a:endParaRPr>
          </a:p>
          <a:p>
            <a:pPr algn="ctr"/>
            <a:r>
              <a:rPr lang="en-US">
                <a:solidFill>
                  <a:schemeClr val="bg1"/>
                </a:solidFill>
                <a:effectLst>
                  <a:outerShdw blurRad="38100" dist="38100" dir="2700000" algn="tl">
                    <a:srgbClr val="000000">
                      <a:alpha val="43137"/>
                    </a:srgbClr>
                  </a:outerShdw>
                </a:effectLst>
              </a:rPr>
              <a:t>NOTE: For additional information read the detailed description on the following slides or in the Participant Guide. </a:t>
            </a:r>
          </a:p>
          <a:p>
            <a:pPr algn="ctr"/>
            <a:r>
              <a:rPr lang="en-US">
                <a:solidFill>
                  <a:schemeClr val="bg1"/>
                </a:solidFill>
                <a:effectLst>
                  <a:outerShdw blurRad="38100" dist="38100" dir="2700000" algn="tl">
                    <a:srgbClr val="000000">
                      <a:alpha val="43137"/>
                    </a:srgbClr>
                  </a:outerShdw>
                </a:effectLst>
              </a:rPr>
              <a:t>Not every disqualifying medical condition for scuba diving is listed</a:t>
            </a:r>
          </a:p>
          <a:p>
            <a:pPr algn="ctr"/>
            <a:endParaRPr lang="en-US">
              <a:solidFill>
                <a:srgbClr val="C00000"/>
              </a:solidFill>
              <a:effectLst>
                <a:outerShdw blurRad="38100" dist="38100" dir="2700000" algn="tl">
                  <a:srgbClr val="000000">
                    <a:alpha val="43137"/>
                  </a:srgbClr>
                </a:outerShdw>
              </a:effectLst>
            </a:endParaRPr>
          </a:p>
          <a:p>
            <a:pPr algn="ctr"/>
            <a:endParaRPr lang="en-US">
              <a:solidFill>
                <a:srgbClr val="C00000"/>
              </a:solidFill>
              <a:effectLst>
                <a:outerShdw blurRad="38100" dist="38100" dir="2700000" algn="tl">
                  <a:srgbClr val="000000">
                    <a:alpha val="43137"/>
                  </a:srgbClr>
                </a:outerShdw>
              </a:effectLst>
            </a:endParaRPr>
          </a:p>
          <a:p>
            <a:pPr algn="ctr"/>
            <a:r>
              <a:rPr lang="en-US">
                <a:solidFill>
                  <a:srgbClr val="C00000"/>
                </a:solidFill>
                <a:effectLst>
                  <a:outerShdw blurRad="38100" dist="38100" dir="2700000" algn="tl">
                    <a:srgbClr val="000000">
                      <a:alpha val="43137"/>
                    </a:srgbClr>
                  </a:outerShdw>
                </a:effectLst>
              </a:rPr>
              <a:t>The final decision for participation in all Sea Base programs is at the discretion of the </a:t>
            </a:r>
          </a:p>
          <a:p>
            <a:pPr algn="ctr"/>
            <a:r>
              <a:rPr lang="en-US">
                <a:solidFill>
                  <a:srgbClr val="C00000"/>
                </a:solidFill>
                <a:effectLst>
                  <a:outerShdw blurRad="38100" dist="38100" dir="2700000" algn="tl">
                    <a:srgbClr val="000000">
                      <a:alpha val="43137"/>
                    </a:srgbClr>
                  </a:outerShdw>
                </a:effectLst>
              </a:rPr>
              <a:t>Sea Base Medical Director. The decision is final, and we are unable to reverse or alter that decision.</a:t>
            </a:r>
          </a:p>
          <a:p>
            <a:pPr algn="ctr"/>
            <a:r>
              <a:rPr lang="en-US">
                <a:solidFill>
                  <a:srgbClr val="C00000"/>
                </a:solidFill>
                <a:effectLst>
                  <a:outerShdw blurRad="38100" dist="38100" dir="2700000" algn="tl">
                    <a:srgbClr val="000000">
                      <a:alpha val="43137"/>
                    </a:srgbClr>
                  </a:outerShdw>
                </a:effectLst>
              </a:rPr>
              <a:t>No waivers will be issued.</a:t>
            </a:r>
            <a:endParaRPr lang="en-US">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a:extLst>
              <a:ext uri="{FF2B5EF4-FFF2-40B4-BE49-F238E27FC236}">
                <a16:creationId xmlns:a16="http://schemas.microsoft.com/office/drawing/2014/main" id="{62738C28-D77A-4EFD-B3C5-BB684B430A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1363430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18963" y="1145020"/>
            <a:ext cx="4874155" cy="523220"/>
          </a:xfrm>
          <a:prstGeom prst="rect">
            <a:avLst/>
          </a:prstGeom>
          <a:noFill/>
        </p:spPr>
        <p:txBody>
          <a:bodyPr wrap="none" rtlCol="0">
            <a:spAutoFit/>
          </a:bodyPr>
          <a:lstStyle/>
          <a:p>
            <a:r>
              <a:rPr lang="en-US" sz="2800">
                <a:solidFill>
                  <a:schemeClr val="bg1"/>
                </a:solidFill>
              </a:rPr>
              <a:t>Medical Fitness for Scuba Diving</a:t>
            </a:r>
          </a:p>
        </p:txBody>
      </p:sp>
      <p:sp>
        <p:nvSpPr>
          <p:cNvPr id="7" name="TextBox 6"/>
          <p:cNvSpPr txBox="1"/>
          <p:nvPr/>
        </p:nvSpPr>
        <p:spPr>
          <a:xfrm>
            <a:off x="627916" y="1984351"/>
            <a:ext cx="11147317" cy="4616648"/>
          </a:xfrm>
          <a:prstGeom prst="rect">
            <a:avLst/>
          </a:prstGeom>
          <a:noFill/>
        </p:spPr>
        <p:txBody>
          <a:bodyPr wrap="square" rtlCol="0">
            <a:spAutoFit/>
          </a:bodyPr>
          <a:lstStyle/>
          <a:p>
            <a:r>
              <a:rPr lang="en-US" sz="2200">
                <a:solidFill>
                  <a:schemeClr val="bg1"/>
                </a:solidFill>
                <a:effectLst>
                  <a:outerShdw blurRad="38100" dist="38100" dir="2700000" algn="tl">
                    <a:srgbClr val="000000">
                      <a:alpha val="43137"/>
                    </a:srgbClr>
                  </a:outerShdw>
                </a:effectLst>
              </a:rPr>
              <a:t>BSA Annual Health and Medical Record Part C and RSTC Diver Medical Questionnaire must be signed by a physician (MD, DO, PA or NP only) within the last year. </a:t>
            </a:r>
            <a:r>
              <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If there is a participant that is in a Severe-Risk or Relative-Risk category or is taking a prescribed medication for ADD, ADHD or depression, this document must be signed by an MD or DO only.</a:t>
            </a:r>
          </a:p>
          <a:p>
            <a:endParaRPr lang="en-US" sz="2200">
              <a:solidFill>
                <a:schemeClr val="bg1"/>
              </a:solidFill>
              <a:effectLst>
                <a:outerShdw blurRad="38100" dist="38100" dir="2700000" algn="tl">
                  <a:srgbClr val="000000">
                    <a:alpha val="43137"/>
                  </a:srgbClr>
                </a:outerShdw>
              </a:effectLst>
            </a:endParaRPr>
          </a:p>
          <a:p>
            <a:endParaRPr lang="en-US" sz="2200">
              <a:solidFill>
                <a:schemeClr val="bg1"/>
              </a:solidFill>
              <a:effectLst>
                <a:outerShdw blurRad="38100" dist="38100" dir="2700000" algn="tl">
                  <a:srgbClr val="000000">
                    <a:alpha val="43137"/>
                  </a:srgbClr>
                </a:outerShdw>
              </a:effectLst>
            </a:endParaRPr>
          </a:p>
          <a:p>
            <a:r>
              <a:rPr lang="en-US" sz="2400" u="sng">
                <a:solidFill>
                  <a:schemeClr val="bg1"/>
                </a:solidFill>
                <a:effectLst>
                  <a:outerShdw blurRad="38100" dist="38100" dir="2700000" algn="tl">
                    <a:srgbClr val="000000">
                      <a:alpha val="43137"/>
                    </a:srgbClr>
                  </a:outerShdw>
                </a:effectLst>
              </a:rPr>
              <a:t>Medical issues:</a:t>
            </a:r>
          </a:p>
          <a:p>
            <a:r>
              <a:rPr lang="en-US" sz="2400">
                <a:solidFill>
                  <a:schemeClr val="bg1"/>
                </a:solidFill>
                <a:effectLst>
                  <a:outerShdw blurRad="38100" dist="38100" dir="2700000" algn="tl">
                    <a:srgbClr val="000000">
                      <a:alpha val="43137"/>
                    </a:srgbClr>
                  </a:outerShdw>
                </a:effectLst>
              </a:rPr>
              <a:t>Hypertensive: Blood pressure must be lower than 140/90 prior to arrival at Sea Base.</a:t>
            </a:r>
          </a:p>
          <a:p>
            <a:pPr algn="ctr"/>
            <a:endParaRPr lang="en-US">
              <a:solidFill>
                <a:srgbClr val="C00000"/>
              </a:solidFill>
              <a:effectLst>
                <a:outerShdw blurRad="38100" dist="38100" dir="2700000" algn="tl">
                  <a:srgbClr val="000000">
                    <a:alpha val="43137"/>
                  </a:srgbClr>
                </a:outerShdw>
              </a:effectLst>
            </a:endParaRPr>
          </a:p>
          <a:p>
            <a:pPr algn="ctr"/>
            <a:endParaRPr lang="en-US">
              <a:solidFill>
                <a:srgbClr val="C00000"/>
              </a:solidFill>
              <a:effectLst>
                <a:outerShdw blurRad="38100" dist="38100" dir="2700000" algn="tl">
                  <a:srgbClr val="000000">
                    <a:alpha val="43137"/>
                  </a:srgbClr>
                </a:outerShdw>
              </a:effectLst>
            </a:endParaRPr>
          </a:p>
          <a:p>
            <a:pPr algn="ctr"/>
            <a:endParaRPr lang="en-US">
              <a:solidFill>
                <a:srgbClr val="C00000"/>
              </a:solidFill>
              <a:effectLst>
                <a:outerShdw blurRad="38100" dist="38100" dir="2700000" algn="tl">
                  <a:srgbClr val="000000">
                    <a:alpha val="43137"/>
                  </a:srgbClr>
                </a:outerShdw>
              </a:effectLst>
            </a:endParaRPr>
          </a:p>
          <a:p>
            <a:pPr algn="ctr"/>
            <a:r>
              <a:rPr lang="en-US">
                <a:solidFill>
                  <a:srgbClr val="C00000"/>
                </a:solidFill>
                <a:effectLst>
                  <a:outerShdw blurRad="38100" dist="38100" dir="2700000" algn="tl">
                    <a:srgbClr val="000000">
                      <a:alpha val="43137"/>
                    </a:srgbClr>
                  </a:outerShdw>
                </a:effectLst>
              </a:rPr>
              <a:t>The final decision for participation in all Sea Base programs is at the discretion of the </a:t>
            </a:r>
          </a:p>
          <a:p>
            <a:pPr algn="ctr"/>
            <a:r>
              <a:rPr lang="en-US">
                <a:solidFill>
                  <a:srgbClr val="C00000"/>
                </a:solidFill>
                <a:effectLst>
                  <a:outerShdw blurRad="38100" dist="38100" dir="2700000" algn="tl">
                    <a:srgbClr val="000000">
                      <a:alpha val="43137"/>
                    </a:srgbClr>
                  </a:outerShdw>
                </a:effectLst>
              </a:rPr>
              <a:t>Sea Base Medical Director. The decision is final, and we are unable to reverse or alter that decision.</a:t>
            </a:r>
          </a:p>
          <a:p>
            <a:pPr algn="ctr"/>
            <a:r>
              <a:rPr lang="en-US">
                <a:solidFill>
                  <a:srgbClr val="C00000"/>
                </a:solidFill>
                <a:effectLst>
                  <a:outerShdw blurRad="38100" dist="38100" dir="2700000" algn="tl">
                    <a:srgbClr val="000000">
                      <a:alpha val="43137"/>
                    </a:srgbClr>
                  </a:outerShdw>
                </a:effectLst>
              </a:rPr>
              <a:t>No waivers will be issued.</a:t>
            </a:r>
            <a:endParaRPr lang="en-US">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8" name="Picture 7">
            <a:extLst>
              <a:ext uri="{FF2B5EF4-FFF2-40B4-BE49-F238E27FC236}">
                <a16:creationId xmlns:a16="http://schemas.microsoft.com/office/drawing/2014/main" id="{53D3835B-5644-445B-AE6E-87EE96219D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501" y="118534"/>
            <a:ext cx="1690321" cy="1727196"/>
          </a:xfrm>
          <a:prstGeom prst="rect">
            <a:avLst/>
          </a:prstGeom>
        </p:spPr>
      </p:pic>
    </p:spTree>
    <p:extLst>
      <p:ext uri="{BB962C8B-B14F-4D97-AF65-F5344CB8AC3E}">
        <p14:creationId xmlns:p14="http://schemas.microsoft.com/office/powerpoint/2010/main" val="3519367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43511" y="1036302"/>
            <a:ext cx="7708901" cy="850899"/>
          </a:xfrm>
        </p:spPr>
        <p:txBody>
          <a:bodyPr/>
          <a:lstStyle/>
          <a:p>
            <a:r>
              <a:rPr lang="en-US">
                <a:solidFill>
                  <a:schemeClr val="bg1"/>
                </a:solidFill>
              </a:rPr>
              <a:t>Brief History of Sea Base</a:t>
            </a:r>
          </a:p>
        </p:txBody>
      </p:sp>
      <p:sp>
        <p:nvSpPr>
          <p:cNvPr id="3" name="Rectangle 2"/>
          <p:cNvSpPr/>
          <p:nvPr/>
        </p:nvSpPr>
        <p:spPr>
          <a:xfrm>
            <a:off x="1356605" y="2378344"/>
            <a:ext cx="10563225" cy="3693319"/>
          </a:xfrm>
          <a:prstGeom prst="rect">
            <a:avLst/>
          </a:prstGeom>
        </p:spPr>
        <p:txBody>
          <a:bodyPr wrap="square">
            <a:spAutoFit/>
          </a:bodyPr>
          <a:lstStyle/>
          <a:p>
            <a:r>
              <a:rPr lang="en-US">
                <a:solidFill>
                  <a:schemeClr val="bg1"/>
                </a:solidFill>
                <a:effectLst>
                  <a:outerShdw blurRad="38100" dist="38100" dir="2700000" algn="tl">
                    <a:srgbClr val="000000">
                      <a:alpha val="43137"/>
                    </a:srgbClr>
                  </a:outerShdw>
                </a:effectLst>
                <a:latin typeface="Helvetica" panose="020B0604020202020204" pitchFamily="34" charset="0"/>
              </a:rPr>
              <a:t>The Sea Base began in the early 1970's as a local program in the Florida Keys called the Florida Gateway to High Adventure under the guidance of Sam </a:t>
            </a:r>
            <a:r>
              <a:rPr lang="en-US" err="1">
                <a:solidFill>
                  <a:schemeClr val="bg1"/>
                </a:solidFill>
                <a:effectLst>
                  <a:outerShdw blurRad="38100" dist="38100" dir="2700000" algn="tl">
                    <a:srgbClr val="000000">
                      <a:alpha val="43137"/>
                    </a:srgbClr>
                  </a:outerShdw>
                </a:effectLst>
                <a:latin typeface="Helvetica" panose="020B0604020202020204" pitchFamily="34" charset="0"/>
              </a:rPr>
              <a:t>Wampler</a:t>
            </a:r>
            <a:r>
              <a:rPr lang="en-US">
                <a:solidFill>
                  <a:schemeClr val="bg1"/>
                </a:solidFill>
                <a:effectLst>
                  <a:outerShdw blurRad="38100" dist="38100" dir="2700000" algn="tl">
                    <a:srgbClr val="000000">
                      <a:alpha val="43137"/>
                    </a:srgbClr>
                  </a:outerShdw>
                </a:effectLst>
                <a:latin typeface="Helvetica" panose="020B0604020202020204" pitchFamily="34" charset="0"/>
              </a:rPr>
              <a:t>, a professional Scouter from the South Florida Council. It offered primarily sailing programs using local marinas and chartered boats sailing to the Bahamas and back. As the idea caught on and grew, it joined the high adventure offerings of the National Council of the BSA along with </a:t>
            </a:r>
            <a:r>
              <a:rPr lang="en-US" err="1">
                <a:solidFill>
                  <a:schemeClr val="bg1"/>
                </a:solidFill>
                <a:effectLst>
                  <a:outerShdw blurRad="38100" dist="38100" dir="2700000" algn="tl">
                    <a:srgbClr val="000000">
                      <a:alpha val="43137"/>
                    </a:srgbClr>
                  </a:outerShdw>
                </a:effectLst>
                <a:latin typeface="Helvetica" panose="020B0604020202020204" pitchFamily="34" charset="0"/>
              </a:rPr>
              <a:t>Philmont</a:t>
            </a:r>
            <a:r>
              <a:rPr lang="en-US">
                <a:solidFill>
                  <a:schemeClr val="bg1"/>
                </a:solidFill>
                <a:effectLst>
                  <a:outerShdw blurRad="38100" dist="38100" dir="2700000" algn="tl">
                    <a:srgbClr val="000000">
                      <a:alpha val="43137"/>
                    </a:srgbClr>
                  </a:outerShdw>
                </a:effectLst>
                <a:latin typeface="Helvetica" panose="020B0604020202020204" pitchFamily="34" charset="0"/>
              </a:rPr>
              <a:t> Scout Ranch and the Northern Tier High Adventure Base. In 1979 the Sea Base acquired a permanent facility on Lower </a:t>
            </a:r>
            <a:r>
              <a:rPr lang="en-US" err="1">
                <a:solidFill>
                  <a:schemeClr val="bg1"/>
                </a:solidFill>
                <a:effectLst>
                  <a:outerShdw blurRad="38100" dist="38100" dir="2700000" algn="tl">
                    <a:srgbClr val="000000">
                      <a:alpha val="43137"/>
                    </a:srgbClr>
                  </a:outerShdw>
                </a:effectLst>
                <a:latin typeface="Helvetica" panose="020B0604020202020204" pitchFamily="34" charset="0"/>
              </a:rPr>
              <a:t>Matecumbe</a:t>
            </a:r>
            <a:r>
              <a:rPr lang="en-US">
                <a:solidFill>
                  <a:schemeClr val="bg1"/>
                </a:solidFill>
                <a:effectLst>
                  <a:outerShdw blurRad="38100" dist="38100" dir="2700000" algn="tl">
                    <a:srgbClr val="000000">
                      <a:alpha val="43137"/>
                    </a:srgbClr>
                  </a:outerShdw>
                </a:effectLst>
                <a:latin typeface="Helvetica" panose="020B0604020202020204" pitchFamily="34" charset="0"/>
              </a:rPr>
              <a:t> Key and when this opened for Scouts in 1980 it was renamed the Florida National High Adventure Sea Base. As the popularity of this program grew, scuba diving was added and in 1984 the BSA received the gift of Big Munson Island from Homer </a:t>
            </a:r>
            <a:r>
              <a:rPr lang="en-US" err="1">
                <a:solidFill>
                  <a:schemeClr val="bg1"/>
                </a:solidFill>
                <a:effectLst>
                  <a:outerShdw blurRad="38100" dist="38100" dir="2700000" algn="tl">
                    <a:srgbClr val="000000">
                      <a:alpha val="43137"/>
                    </a:srgbClr>
                  </a:outerShdw>
                </a:effectLst>
                <a:latin typeface="Helvetica" panose="020B0604020202020204" pitchFamily="34" charset="0"/>
              </a:rPr>
              <a:t>Formsby</a:t>
            </a:r>
            <a:r>
              <a:rPr lang="en-US">
                <a:solidFill>
                  <a:schemeClr val="bg1"/>
                </a:solidFill>
                <a:effectLst>
                  <a:outerShdw blurRad="38100" dist="38100" dir="2700000" algn="tl">
                    <a:srgbClr val="000000">
                      <a:alpha val="43137"/>
                    </a:srgbClr>
                  </a:outerShdw>
                </a:effectLst>
                <a:latin typeface="Helvetica" panose="020B0604020202020204" pitchFamily="34" charset="0"/>
              </a:rPr>
              <a:t>. This undeveloped island offered tremendous program potential as an outpost for primitive camping, Robinson Crusoe style. During this time period the sailing program concentrated on sailing around the fabulous Florida Keys. New sailing programs were started that originated and ended in Marsh </a:t>
            </a:r>
            <a:r>
              <a:rPr lang="en-US" err="1">
                <a:solidFill>
                  <a:schemeClr val="bg1"/>
                </a:solidFill>
                <a:effectLst>
                  <a:outerShdw blurRad="38100" dist="38100" dir="2700000" algn="tl">
                    <a:srgbClr val="000000">
                      <a:alpha val="43137"/>
                    </a:srgbClr>
                  </a:outerShdw>
                </a:effectLst>
                <a:latin typeface="Helvetica" panose="020B0604020202020204" pitchFamily="34" charset="0"/>
              </a:rPr>
              <a:t>Harbour</a:t>
            </a:r>
            <a:r>
              <a:rPr lang="en-US">
                <a:solidFill>
                  <a:schemeClr val="bg1"/>
                </a:solidFill>
                <a:effectLst>
                  <a:outerShdw blurRad="38100" dist="38100" dir="2700000" algn="tl">
                    <a:srgbClr val="000000">
                      <a:alpha val="43137"/>
                    </a:srgbClr>
                  </a:outerShdw>
                </a:effectLst>
                <a:latin typeface="Helvetica" panose="020B0604020202020204" pitchFamily="34" charset="0"/>
              </a:rPr>
              <a:t> in the beautiful Abaco Islands of the Bahamas.</a:t>
            </a:r>
            <a:endParaRPr lang="en-US">
              <a:solidFill>
                <a:schemeClr val="bg1"/>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C7E90AA8-4052-4301-9B00-ADC889AA1B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500" y="118533"/>
            <a:ext cx="2082983" cy="2128424"/>
          </a:xfrm>
          <a:prstGeom prst="rect">
            <a:avLst/>
          </a:prstGeom>
        </p:spPr>
      </p:pic>
    </p:spTree>
    <p:extLst>
      <p:ext uri="{BB962C8B-B14F-4D97-AF65-F5344CB8AC3E}">
        <p14:creationId xmlns:p14="http://schemas.microsoft.com/office/powerpoint/2010/main" val="64654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18963" y="1145020"/>
            <a:ext cx="4874155" cy="523220"/>
          </a:xfrm>
          <a:prstGeom prst="rect">
            <a:avLst/>
          </a:prstGeom>
          <a:noFill/>
        </p:spPr>
        <p:txBody>
          <a:bodyPr wrap="none" rtlCol="0">
            <a:spAutoFit/>
          </a:bodyPr>
          <a:lstStyle/>
          <a:p>
            <a:r>
              <a:rPr lang="en-US" sz="2800">
                <a:solidFill>
                  <a:schemeClr val="bg1"/>
                </a:solidFill>
              </a:rPr>
              <a:t>Medical Fitness for Scuba Diving</a:t>
            </a:r>
          </a:p>
        </p:txBody>
      </p:sp>
      <p:sp>
        <p:nvSpPr>
          <p:cNvPr id="7" name="TextBox 6"/>
          <p:cNvSpPr txBox="1"/>
          <p:nvPr/>
        </p:nvSpPr>
        <p:spPr>
          <a:xfrm>
            <a:off x="627916" y="2317304"/>
            <a:ext cx="11147317" cy="3508653"/>
          </a:xfrm>
          <a:prstGeom prst="rect">
            <a:avLst/>
          </a:prstGeom>
          <a:noFill/>
        </p:spPr>
        <p:txBody>
          <a:bodyPr wrap="square" rtlCol="0">
            <a:spAutoFit/>
          </a:bodyPr>
          <a:lstStyle/>
          <a:p>
            <a:r>
              <a:rPr lang="en-US" sz="2400" u="sng">
                <a:solidFill>
                  <a:schemeClr val="bg1"/>
                </a:solidFill>
                <a:effectLst>
                  <a:outerShdw blurRad="38100" dist="38100" dir="2700000" algn="tl">
                    <a:srgbClr val="000000">
                      <a:alpha val="43137"/>
                    </a:srgbClr>
                  </a:outerShdw>
                </a:effectLst>
              </a:rPr>
              <a:t>Seizures (Epilepsy):</a:t>
            </a:r>
          </a:p>
          <a:p>
            <a:r>
              <a:rPr lang="en-US">
                <a:solidFill>
                  <a:schemeClr val="bg1"/>
                </a:solidFill>
                <a:effectLst>
                  <a:outerShdw blurRad="38100" dist="38100" dir="2700000" algn="tl">
                    <a:srgbClr val="000000">
                      <a:alpha val="43137"/>
                    </a:srgbClr>
                  </a:outerShdw>
                </a:effectLst>
              </a:rPr>
              <a:t>Seizures while snorkeling or scuba diving are extremely dangerous and often fatal.</a:t>
            </a:r>
          </a:p>
          <a:p>
            <a:pPr marL="342900" indent="-34290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Diving or snorkeling as part of an official scouting activity is prohibited for participants with a history of seizures</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 No participant with a history of seizures or taking anti-epileptic medication may snorkel or scuba dive. Prospective </a:t>
            </a:r>
          </a:p>
          <a:p>
            <a:r>
              <a:rPr lang="en-US">
                <a:solidFill>
                  <a:schemeClr val="bg1"/>
                </a:solidFill>
                <a:effectLst>
                  <a:outerShdw blurRad="38100" dist="38100" dir="2700000" algn="tl">
                    <a:srgbClr val="000000">
                      <a:alpha val="43137"/>
                    </a:srgbClr>
                  </a:outerShdw>
                </a:effectLst>
              </a:rPr>
              <a:t>      participants with a history of febrile seizures may be considered for snorkeling or scuba diving after a formal</a:t>
            </a:r>
          </a:p>
          <a:p>
            <a:r>
              <a:rPr lang="en-US">
                <a:solidFill>
                  <a:schemeClr val="bg1"/>
                </a:solidFill>
                <a:effectLst>
                  <a:outerShdw blurRad="38100" dist="38100" dir="2700000" algn="tl">
                    <a:srgbClr val="000000">
                      <a:alpha val="43137"/>
                    </a:srgbClr>
                  </a:outerShdw>
                </a:effectLst>
              </a:rPr>
              <a:t>      consult with their neurologist.</a:t>
            </a:r>
          </a:p>
          <a:p>
            <a:pPr algn="ctr"/>
            <a:endParaRPr lang="en-US">
              <a:solidFill>
                <a:srgbClr val="C00000"/>
              </a:solidFill>
              <a:effectLst>
                <a:outerShdw blurRad="38100" dist="38100" dir="2700000" algn="tl">
                  <a:srgbClr val="000000">
                    <a:alpha val="43137"/>
                  </a:srgbClr>
                </a:outerShdw>
              </a:effectLst>
            </a:endParaRPr>
          </a:p>
          <a:p>
            <a:pPr algn="ctr"/>
            <a:endParaRPr lang="en-US">
              <a:solidFill>
                <a:srgbClr val="C00000"/>
              </a:solidFill>
              <a:effectLst>
                <a:outerShdw blurRad="38100" dist="38100" dir="2700000" algn="tl">
                  <a:srgbClr val="000000">
                    <a:alpha val="43137"/>
                  </a:srgbClr>
                </a:outerShdw>
              </a:effectLst>
            </a:endParaRPr>
          </a:p>
          <a:p>
            <a:pPr algn="ctr"/>
            <a:endParaRPr lang="en-US">
              <a:solidFill>
                <a:srgbClr val="C00000"/>
              </a:solidFill>
              <a:effectLst>
                <a:outerShdw blurRad="38100" dist="38100" dir="2700000" algn="tl">
                  <a:srgbClr val="000000">
                    <a:alpha val="43137"/>
                  </a:srgbClr>
                </a:outerShdw>
              </a:effectLst>
            </a:endParaRPr>
          </a:p>
          <a:p>
            <a:pPr algn="ctr"/>
            <a:r>
              <a:rPr lang="en-US">
                <a:solidFill>
                  <a:srgbClr val="C00000"/>
                </a:solidFill>
                <a:effectLst>
                  <a:outerShdw blurRad="38100" dist="38100" dir="2700000" algn="tl">
                    <a:srgbClr val="000000">
                      <a:alpha val="43137"/>
                    </a:srgbClr>
                  </a:outerShdw>
                </a:effectLst>
              </a:rPr>
              <a:t>The final decision for participation in all Sea Base programs is at the discretion of the </a:t>
            </a:r>
          </a:p>
          <a:p>
            <a:pPr algn="ctr"/>
            <a:r>
              <a:rPr lang="en-US">
                <a:solidFill>
                  <a:srgbClr val="C00000"/>
                </a:solidFill>
                <a:effectLst>
                  <a:outerShdw blurRad="38100" dist="38100" dir="2700000" algn="tl">
                    <a:srgbClr val="000000">
                      <a:alpha val="43137"/>
                    </a:srgbClr>
                  </a:outerShdw>
                </a:effectLst>
              </a:rPr>
              <a:t>Sea Base Medical Director. The decision is final, and we are unable to reverse or alter that decision.</a:t>
            </a:r>
          </a:p>
          <a:p>
            <a:pPr algn="ctr"/>
            <a:r>
              <a:rPr lang="en-US">
                <a:solidFill>
                  <a:srgbClr val="C00000"/>
                </a:solidFill>
                <a:effectLst>
                  <a:outerShdw blurRad="38100" dist="38100" dir="2700000" algn="tl">
                    <a:srgbClr val="000000">
                      <a:alpha val="43137"/>
                    </a:srgbClr>
                  </a:outerShdw>
                </a:effectLst>
              </a:rPr>
              <a:t>No waivers will be issued.</a:t>
            </a:r>
            <a:endParaRPr lang="en-US">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a:extLst>
              <a:ext uri="{FF2B5EF4-FFF2-40B4-BE49-F238E27FC236}">
                <a16:creationId xmlns:a16="http://schemas.microsoft.com/office/drawing/2014/main" id="{9B5CAA28-8CA7-47EB-8A04-ADE5B77BC7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469482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28293" y="832562"/>
            <a:ext cx="4874155" cy="523220"/>
          </a:xfrm>
          <a:prstGeom prst="rect">
            <a:avLst/>
          </a:prstGeom>
          <a:noFill/>
        </p:spPr>
        <p:txBody>
          <a:bodyPr wrap="none" rtlCol="0">
            <a:spAutoFit/>
          </a:bodyPr>
          <a:lstStyle/>
          <a:p>
            <a:r>
              <a:rPr lang="en-US" sz="2800">
                <a:solidFill>
                  <a:schemeClr val="bg1"/>
                </a:solidFill>
              </a:rPr>
              <a:t>Medical Fitness for Scuba Diving</a:t>
            </a:r>
          </a:p>
        </p:txBody>
      </p:sp>
      <p:sp>
        <p:nvSpPr>
          <p:cNvPr id="7" name="TextBox 6"/>
          <p:cNvSpPr txBox="1"/>
          <p:nvPr/>
        </p:nvSpPr>
        <p:spPr>
          <a:xfrm>
            <a:off x="310677" y="1359379"/>
            <a:ext cx="11729137" cy="5078313"/>
          </a:xfrm>
          <a:prstGeom prst="rect">
            <a:avLst/>
          </a:prstGeom>
          <a:noFill/>
        </p:spPr>
        <p:txBody>
          <a:bodyPr wrap="square" rtlCol="0">
            <a:spAutoFit/>
          </a:bodyPr>
          <a:lstStyle/>
          <a:p>
            <a:r>
              <a:rPr lang="en-US" sz="2400">
                <a:solidFill>
                  <a:schemeClr val="bg1"/>
                </a:solidFill>
                <a:effectLst>
                  <a:outerShdw blurRad="38100" dist="38100" dir="2700000" algn="tl">
                    <a:srgbClr val="000000">
                      <a:alpha val="43137"/>
                    </a:srgbClr>
                  </a:outerShdw>
                </a:effectLst>
              </a:rPr>
              <a:t>Weight Limits:</a:t>
            </a:r>
          </a:p>
          <a:p>
            <a:r>
              <a:rPr lang="en-US">
                <a:solidFill>
                  <a:schemeClr val="bg1"/>
                </a:solidFill>
              </a:rPr>
              <a:t>Due to rescue equipment restrictions and evacuation efforts from remote sites, under no circumstances will any individual exceeding 295 pounds be permitted to participate. Anyone arriving at Sea Base exceeding 295 pounds will be sent home at their own expense. No refund will be given.</a:t>
            </a:r>
          </a:p>
          <a:p>
            <a:endParaRPr lang="en-US" sz="2400">
              <a:solidFill>
                <a:schemeClr val="bg1"/>
              </a:solidFill>
              <a:effectLst>
                <a:outerShdw blurRad="38100" dist="38100" dir="2700000" algn="tl">
                  <a:srgbClr val="000000">
                    <a:alpha val="43137"/>
                  </a:srgbClr>
                </a:outerShdw>
              </a:effectLst>
            </a:endParaRPr>
          </a:p>
          <a:p>
            <a:r>
              <a:rPr lang="en-US" sz="2400">
                <a:solidFill>
                  <a:schemeClr val="bg1"/>
                </a:solidFill>
                <a:effectLst>
                  <a:outerShdw blurRad="38100" dist="38100" dir="2700000" algn="tl">
                    <a:srgbClr val="000000">
                      <a:alpha val="43137"/>
                    </a:srgbClr>
                  </a:outerShdw>
                </a:effectLst>
              </a:rPr>
              <a:t>Concussions:</a:t>
            </a:r>
          </a:p>
          <a:p>
            <a:r>
              <a:rPr lang="en-US">
                <a:solidFill>
                  <a:schemeClr val="bg1"/>
                </a:solidFill>
                <a:effectLst>
                  <a:outerShdw blurRad="38100" dist="38100" dir="2700000" algn="tl">
                    <a:srgbClr val="000000">
                      <a:alpha val="43137"/>
                    </a:srgbClr>
                  </a:outerShdw>
                </a:effectLst>
              </a:rPr>
              <a:t>Those participants who have suffered a concussion and any side effects from the concussion should contact Sea Base to discuss this issue. Please provide the following information on the BSA Medical:</a:t>
            </a:r>
          </a:p>
          <a:p>
            <a:pPr marL="742950" lvl="1"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When did the injury occur?</a:t>
            </a:r>
          </a:p>
          <a:p>
            <a:pPr marL="742950" lvl="1"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Was there any loss of consciousness, inability to recollect events?</a:t>
            </a:r>
          </a:p>
          <a:p>
            <a:pPr marL="742950" lvl="1"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Were there reports of disorientation after the incident?</a:t>
            </a:r>
          </a:p>
          <a:p>
            <a:pPr marL="742950" lvl="1"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Have there been any lingering affects?</a:t>
            </a:r>
            <a:r>
              <a:rPr lang="en-US">
                <a:solidFill>
                  <a:schemeClr val="bg1"/>
                </a:solidFill>
              </a:rPr>
              <a:t>            </a:t>
            </a:r>
            <a:endParaRPr lang="en-US" sz="1600">
              <a:solidFill>
                <a:schemeClr val="bg1"/>
              </a:solidFill>
              <a:effectLst>
                <a:outerShdw blurRad="38100" dist="38100" dir="2700000" algn="tl">
                  <a:srgbClr val="000000">
                    <a:alpha val="43137"/>
                  </a:srgbClr>
                </a:outerShdw>
              </a:effectLst>
            </a:endParaRPr>
          </a:p>
          <a:p>
            <a:endParaRPr lang="en-US" sz="2400">
              <a:solidFill>
                <a:schemeClr val="bg1"/>
              </a:solidFill>
              <a:effectLst>
                <a:outerShdw blurRad="38100" dist="38100" dir="2700000" algn="tl">
                  <a:srgbClr val="000000">
                    <a:alpha val="43137"/>
                  </a:srgbClr>
                </a:outerShdw>
              </a:effectLst>
            </a:endParaRPr>
          </a:p>
          <a:p>
            <a:pPr algn="ctr"/>
            <a:endParaRPr lang="en-US" b="1">
              <a:solidFill>
                <a:schemeClr val="bg1"/>
              </a:solidFill>
            </a:endParaRPr>
          </a:p>
          <a:p>
            <a:pPr algn="ctr"/>
            <a:r>
              <a:rPr lang="en-US" sz="1600">
                <a:solidFill>
                  <a:srgbClr val="C00000"/>
                </a:solidFill>
                <a:effectLst>
                  <a:outerShdw blurRad="38100" dist="38100" dir="2700000" algn="tl">
                    <a:srgbClr val="000000">
                      <a:alpha val="43137"/>
                    </a:srgbClr>
                  </a:outerShdw>
                </a:effectLst>
              </a:rPr>
              <a:t>The final decision for participation in all Sea Base programs is at the discretion of the </a:t>
            </a:r>
          </a:p>
          <a:p>
            <a:pPr algn="ctr"/>
            <a:r>
              <a:rPr lang="en-US" sz="1600">
                <a:solidFill>
                  <a:srgbClr val="C00000"/>
                </a:solidFill>
                <a:effectLst>
                  <a:outerShdw blurRad="38100" dist="38100" dir="2700000" algn="tl">
                    <a:srgbClr val="000000">
                      <a:alpha val="43137"/>
                    </a:srgbClr>
                  </a:outerShdw>
                </a:effectLst>
              </a:rPr>
              <a:t>Sea Base Medical Director. The decision is final, and we are unable to reverse or alter that decision.</a:t>
            </a:r>
          </a:p>
          <a:p>
            <a:pPr algn="ctr"/>
            <a:r>
              <a:rPr lang="en-US" sz="1600">
                <a:solidFill>
                  <a:srgbClr val="C00000"/>
                </a:solidFill>
                <a:effectLst>
                  <a:outerShdw blurRad="38100" dist="38100" dir="2700000" algn="tl">
                    <a:srgbClr val="000000">
                      <a:alpha val="43137"/>
                    </a:srgbClr>
                  </a:outerShdw>
                </a:effectLst>
              </a:rPr>
              <a:t>No waivers will be issued.</a:t>
            </a:r>
            <a:endParaRPr lang="en-US" sz="160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a:extLst>
              <a:ext uri="{FF2B5EF4-FFF2-40B4-BE49-F238E27FC236}">
                <a16:creationId xmlns:a16="http://schemas.microsoft.com/office/drawing/2014/main" id="{14DAA879-B0FC-41E7-BFF6-99620BD9F7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501" y="118533"/>
            <a:ext cx="1227477" cy="1254255"/>
          </a:xfrm>
          <a:prstGeom prst="rect">
            <a:avLst/>
          </a:prstGeom>
        </p:spPr>
      </p:pic>
    </p:spTree>
    <p:extLst>
      <p:ext uri="{BB962C8B-B14F-4D97-AF65-F5344CB8AC3E}">
        <p14:creationId xmlns:p14="http://schemas.microsoft.com/office/powerpoint/2010/main" val="3565226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58922" y="757565"/>
            <a:ext cx="4874155" cy="523220"/>
          </a:xfrm>
          <a:prstGeom prst="rect">
            <a:avLst/>
          </a:prstGeom>
          <a:noFill/>
        </p:spPr>
        <p:txBody>
          <a:bodyPr wrap="none" rtlCol="0">
            <a:spAutoFit/>
          </a:bodyPr>
          <a:lstStyle/>
          <a:p>
            <a:r>
              <a:rPr lang="en-US" sz="2800">
                <a:solidFill>
                  <a:schemeClr val="bg1"/>
                </a:solidFill>
              </a:rPr>
              <a:t>Medical Fitness for Scuba Diving</a:t>
            </a:r>
          </a:p>
        </p:txBody>
      </p:sp>
      <p:sp>
        <p:nvSpPr>
          <p:cNvPr id="7" name="TextBox 6"/>
          <p:cNvSpPr txBox="1"/>
          <p:nvPr/>
        </p:nvSpPr>
        <p:spPr>
          <a:xfrm>
            <a:off x="270589" y="1430895"/>
            <a:ext cx="11793894" cy="5262979"/>
          </a:xfrm>
          <a:prstGeom prst="rect">
            <a:avLst/>
          </a:prstGeom>
          <a:noFill/>
        </p:spPr>
        <p:txBody>
          <a:bodyPr wrap="square" rtlCol="0">
            <a:spAutoFit/>
          </a:bodyPr>
          <a:lstStyle/>
          <a:p>
            <a:r>
              <a:rPr lang="en-US" sz="2400">
                <a:solidFill>
                  <a:schemeClr val="bg1"/>
                </a:solidFill>
                <a:effectLst>
                  <a:outerShdw blurRad="38100" dist="38100" dir="2700000" algn="tl">
                    <a:srgbClr val="000000">
                      <a:alpha val="43137"/>
                    </a:srgbClr>
                  </a:outerShdw>
                </a:effectLst>
              </a:rPr>
              <a:t>Psychological and Emotional Difficulties (ADD, ADHD, anxiety and depression)</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Any condition should be well controlled</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Diving as part of an official scouting activity is prohibited for</a:t>
            </a:r>
          </a:p>
          <a:p>
            <a:pPr marL="800100" lvl="1" indent="-342900">
              <a:buFont typeface="Courier New" panose="02070309020205020404" pitchFamily="49" charset="0"/>
              <a:buChar char="o"/>
            </a:pPr>
            <a:r>
              <a:rPr lang="en-US" sz="2400">
                <a:solidFill>
                  <a:schemeClr val="bg1"/>
                </a:solidFill>
                <a:effectLst>
                  <a:outerShdw blurRad="38100" dist="38100" dir="2700000" algn="tl">
                    <a:srgbClr val="000000">
                      <a:alpha val="43137"/>
                    </a:srgbClr>
                  </a:outerShdw>
                </a:effectLst>
              </a:rPr>
              <a:t>Participants taking more than one medication for any of these conditions</a:t>
            </a:r>
          </a:p>
          <a:p>
            <a:pPr marL="800100" lvl="1" indent="-342900">
              <a:buFont typeface="Courier New" panose="02070309020205020404" pitchFamily="49" charset="0"/>
              <a:buChar char="o"/>
            </a:pPr>
            <a:r>
              <a:rPr lang="en-US" sz="2400">
                <a:solidFill>
                  <a:schemeClr val="bg1"/>
                </a:solidFill>
                <a:effectLst>
                  <a:outerShdw blurRad="38100" dist="38100" dir="2700000" algn="tl">
                    <a:srgbClr val="000000">
                      <a:alpha val="43137"/>
                    </a:srgbClr>
                  </a:outerShdw>
                </a:effectLst>
              </a:rPr>
              <a:t>Participants with anxiety disorder requiring medication</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Anxiety Medication: Participants with anxiety requiring medication will not be cleared to scuba dive.</a:t>
            </a:r>
            <a:endParaRPr lang="en-US" sz="2400">
              <a:solidFill>
                <a:srgbClr val="FF0000"/>
              </a:solidFill>
              <a:effectLst>
                <a:outerShdw blurRad="38100" dist="38100" dir="2700000" algn="tl">
                  <a:srgbClr val="000000">
                    <a:alpha val="43137"/>
                  </a:srgbClr>
                </a:outerShdw>
              </a:effectLst>
            </a:endParaRPr>
          </a:p>
          <a:p>
            <a:pPr algn="ctr"/>
            <a:endParaRPr lang="en-US">
              <a:solidFill>
                <a:schemeClr val="bg1"/>
              </a:solidFill>
              <a:effectLst>
                <a:outerShdw blurRad="38100" dist="38100" dir="2700000" algn="tl">
                  <a:srgbClr val="000000">
                    <a:alpha val="43137"/>
                  </a:srgbClr>
                </a:outerShdw>
              </a:effectLst>
            </a:endParaRPr>
          </a:p>
          <a:p>
            <a:pPr algn="ctr"/>
            <a:r>
              <a:rPr lang="en-US" b="1">
                <a:solidFill>
                  <a:schemeClr val="bg1"/>
                </a:solidFill>
                <a:effectLst>
                  <a:outerShdw blurRad="38100" dist="38100" dir="2700000" algn="tl">
                    <a:srgbClr val="000000">
                      <a:alpha val="43137"/>
                    </a:srgbClr>
                  </a:outerShdw>
                </a:effectLst>
              </a:rPr>
              <a:t>***Medications***</a:t>
            </a:r>
          </a:p>
          <a:p>
            <a:pPr algn="ctr"/>
            <a:r>
              <a:rPr lang="en-US">
                <a:solidFill>
                  <a:schemeClr val="bg1"/>
                </a:solidFill>
                <a:effectLst>
                  <a:outerShdw blurRad="38100" dist="38100" dir="2700000" algn="tl">
                    <a:srgbClr val="000000">
                      <a:alpha val="43137"/>
                    </a:srgbClr>
                  </a:outerShdw>
                </a:effectLst>
              </a:rPr>
              <a:t>Participants, youth or adult, taking multiple medications for ADD, ADHD, depression or any psychological condition will not be cleared for scuba diving. Those Participants requiring medication to control anxiety will not be cleared for scuba diving. Those that are currently certified or have a physician’s approval for scuba diving will not be cleared to scuba dive at Sea Base. There are no exceptions, exclusions or waivers to this policy.</a:t>
            </a:r>
          </a:p>
          <a:p>
            <a:pPr algn="ctr"/>
            <a:r>
              <a:rPr lang="en-US" sz="2000">
                <a:solidFill>
                  <a:srgbClr val="C00000"/>
                </a:solidFill>
                <a:effectLst>
                  <a:outerShdw blurRad="38100" dist="38100" dir="2700000" algn="tl">
                    <a:srgbClr val="000000">
                      <a:alpha val="43137"/>
                    </a:srgbClr>
                  </a:outerShdw>
                </a:effectLst>
              </a:rPr>
              <a:t>The final decision for participation in all Sea Base programs is at the discretion of the </a:t>
            </a:r>
          </a:p>
          <a:p>
            <a:pPr algn="ctr"/>
            <a:r>
              <a:rPr lang="en-US" sz="2000">
                <a:solidFill>
                  <a:srgbClr val="C00000"/>
                </a:solidFill>
                <a:effectLst>
                  <a:outerShdw blurRad="38100" dist="38100" dir="2700000" algn="tl">
                    <a:srgbClr val="000000">
                      <a:alpha val="43137"/>
                    </a:srgbClr>
                  </a:outerShdw>
                </a:effectLst>
              </a:rPr>
              <a:t>Sea Base Medical Director. The decision is final, and we are unable to reverse or alter that decision.</a:t>
            </a:r>
          </a:p>
          <a:p>
            <a:pPr algn="ctr"/>
            <a:r>
              <a:rPr lang="en-US" sz="2000">
                <a:solidFill>
                  <a:srgbClr val="C00000"/>
                </a:solidFill>
                <a:effectLst>
                  <a:outerShdw blurRad="38100" dist="38100" dir="2700000" algn="tl">
                    <a:srgbClr val="000000">
                      <a:alpha val="43137"/>
                    </a:srgbClr>
                  </a:outerShdw>
                </a:effectLst>
              </a:rPr>
              <a:t>No waivers will be issued.</a:t>
            </a:r>
            <a:endParaRPr lang="en-US">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a:extLst>
              <a:ext uri="{FF2B5EF4-FFF2-40B4-BE49-F238E27FC236}">
                <a16:creationId xmlns:a16="http://schemas.microsoft.com/office/drawing/2014/main" id="{78A498DA-604C-42DC-AE8C-7C1C5A00FF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501" y="118533"/>
            <a:ext cx="1329077" cy="1358071"/>
          </a:xfrm>
          <a:prstGeom prst="rect">
            <a:avLst/>
          </a:prstGeom>
        </p:spPr>
      </p:pic>
    </p:spTree>
    <p:extLst>
      <p:ext uri="{BB962C8B-B14F-4D97-AF65-F5344CB8AC3E}">
        <p14:creationId xmlns:p14="http://schemas.microsoft.com/office/powerpoint/2010/main" val="3944914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58920" y="820594"/>
            <a:ext cx="4874155" cy="523220"/>
          </a:xfrm>
          <a:prstGeom prst="rect">
            <a:avLst/>
          </a:prstGeom>
          <a:noFill/>
        </p:spPr>
        <p:txBody>
          <a:bodyPr wrap="none" rtlCol="0">
            <a:spAutoFit/>
          </a:bodyPr>
          <a:lstStyle/>
          <a:p>
            <a:r>
              <a:rPr lang="en-US" sz="2800">
                <a:solidFill>
                  <a:schemeClr val="bg1"/>
                </a:solidFill>
              </a:rPr>
              <a:t>Medical Fitness for Scuba Diving</a:t>
            </a:r>
          </a:p>
        </p:txBody>
      </p:sp>
      <p:sp>
        <p:nvSpPr>
          <p:cNvPr id="7" name="TextBox 6"/>
          <p:cNvSpPr txBox="1"/>
          <p:nvPr/>
        </p:nvSpPr>
        <p:spPr>
          <a:xfrm>
            <a:off x="122679" y="1668452"/>
            <a:ext cx="11946639" cy="4431983"/>
          </a:xfrm>
          <a:prstGeom prst="rect">
            <a:avLst/>
          </a:prstGeom>
          <a:noFill/>
        </p:spPr>
        <p:txBody>
          <a:bodyPr wrap="square" rtlCol="0">
            <a:spAutoFit/>
          </a:bodyPr>
          <a:lstStyle/>
          <a:p>
            <a:r>
              <a:rPr lang="en-US" sz="2400">
                <a:solidFill>
                  <a:schemeClr val="bg1"/>
                </a:solidFill>
                <a:effectLst>
                  <a:outerShdw blurRad="38100" dist="38100" dir="2700000" algn="tl">
                    <a:srgbClr val="000000">
                      <a:alpha val="43137"/>
                    </a:srgbClr>
                  </a:outerShdw>
                </a:effectLst>
              </a:rPr>
              <a:t>Asthma or Reactive Airway Disease:</a:t>
            </a:r>
          </a:p>
          <a:p>
            <a:pPr marL="285750" indent="-285750">
              <a:buFont typeface="Arial" panose="020B0604020202020204" pitchFamily="34" charset="0"/>
              <a:buChar char="•"/>
            </a:pPr>
            <a:r>
              <a:rPr lang="en-US">
                <a:solidFill>
                  <a:schemeClr val="bg1"/>
                </a:solidFill>
              </a:rPr>
              <a:t>Diving as part of an official scouting activity is prohibited for persons being treated for asthma or reactive airway disease</a:t>
            </a:r>
          </a:p>
          <a:p>
            <a:pPr marL="285750" indent="-285750">
              <a:buFont typeface="Arial" panose="020B0604020202020204" pitchFamily="34" charset="0"/>
              <a:buChar char="•"/>
            </a:pPr>
            <a:r>
              <a:rPr lang="en-US">
                <a:solidFill>
                  <a:schemeClr val="bg1"/>
                </a:solidFill>
              </a:rPr>
              <a:t>Persons with a history of asthma who have been asymptomatic and have not used medications to control asthma for five years or more may be allowed to scuba dive if resolution of asthma is specifically confirmed by their physician and includes provocative pulmonary function testing conducted by a pulmonologist. </a:t>
            </a:r>
          </a:p>
          <a:p>
            <a:r>
              <a:rPr lang="en-US">
                <a:solidFill>
                  <a:schemeClr val="bg1"/>
                </a:solidFill>
              </a:rPr>
              <a:t>	—Provocative testing can include exercise, hypertonic saline, a hyperpnea test, etc.</a:t>
            </a:r>
          </a:p>
          <a:p>
            <a:endParaRPr lang="en-US">
              <a:solidFill>
                <a:schemeClr val="bg1"/>
              </a:solidFill>
              <a:effectLst>
                <a:outerShdw blurRad="38100" dist="38100" dir="2700000" algn="tl">
                  <a:srgbClr val="000000">
                    <a:alpha val="43137"/>
                  </a:srgbClr>
                </a:outerShdw>
              </a:effectLst>
            </a:endParaRPr>
          </a:p>
          <a:p>
            <a:pPr algn="ctr"/>
            <a:r>
              <a:rPr lang="en-US">
                <a:solidFill>
                  <a:schemeClr val="bg1"/>
                </a:solidFill>
                <a:effectLst>
                  <a:outerShdw blurRad="38100" dist="38100" dir="2700000" algn="tl">
                    <a:srgbClr val="000000">
                      <a:alpha val="43137"/>
                    </a:srgbClr>
                  </a:outerShdw>
                </a:effectLst>
              </a:rPr>
              <a:t> </a:t>
            </a:r>
            <a:r>
              <a:rPr lang="en-US">
                <a:solidFill>
                  <a:schemeClr val="bg1"/>
                </a:solidFill>
                <a:sym typeface="Symbol" panose="05050102010706020507" pitchFamily="18" charset="2"/>
              </a:rPr>
              <a:t></a:t>
            </a:r>
            <a:r>
              <a:rPr lang="en-US" b="1">
                <a:solidFill>
                  <a:schemeClr val="bg1"/>
                </a:solidFill>
              </a:rPr>
              <a:t>Asthma Information</a:t>
            </a:r>
            <a:r>
              <a:rPr lang="en-US">
                <a:solidFill>
                  <a:schemeClr val="bg1"/>
                </a:solidFill>
                <a:sym typeface="Symbol" panose="05050102010706020507" pitchFamily="18" charset="2"/>
              </a:rPr>
              <a:t></a:t>
            </a:r>
            <a:endParaRPr lang="en-US">
              <a:solidFill>
                <a:schemeClr val="bg1"/>
              </a:solidFill>
            </a:endParaRPr>
          </a:p>
          <a:p>
            <a:pPr algn="ctr"/>
            <a:r>
              <a:rPr lang="en-US">
                <a:solidFill>
                  <a:schemeClr val="bg1"/>
                </a:solidFill>
              </a:rPr>
              <a:t>Participants, youth or adult, with asthma will not be cleared to scuba dive. The predisposing factors, severity of attacks or intermitted asthma does not change this BSA policy. Those that are currently scuba certified or have a physician’s approval for scuba diving will not be cleared to scuba dive at Sea Base. There are no exceptions, exclusions or waivers to this policy.</a:t>
            </a:r>
            <a:r>
              <a:rPr lang="en-US">
                <a:solidFill>
                  <a:schemeClr val="bg1"/>
                </a:solidFill>
                <a:effectLst>
                  <a:outerShdw blurRad="38100" dist="38100" dir="2700000" algn="tl">
                    <a:srgbClr val="000000">
                      <a:alpha val="43137"/>
                    </a:srgbClr>
                  </a:outerShdw>
                </a:effectLst>
              </a:rPr>
              <a:t>  </a:t>
            </a:r>
          </a:p>
          <a:p>
            <a:endParaRPr lang="en-US">
              <a:solidFill>
                <a:schemeClr val="bg1"/>
              </a:solidFill>
              <a:effectLst>
                <a:outerShdw blurRad="38100" dist="38100" dir="2700000" algn="tl">
                  <a:srgbClr val="000000">
                    <a:alpha val="43137"/>
                  </a:srgbClr>
                </a:outerShdw>
              </a:effectLst>
            </a:endParaRPr>
          </a:p>
          <a:p>
            <a:pPr algn="ctr"/>
            <a:r>
              <a:rPr lang="en-US" sz="2000">
                <a:solidFill>
                  <a:srgbClr val="C00000"/>
                </a:solidFill>
                <a:effectLst>
                  <a:outerShdw blurRad="38100" dist="38100" dir="2700000" algn="tl">
                    <a:srgbClr val="000000">
                      <a:alpha val="43137"/>
                    </a:srgbClr>
                  </a:outerShdw>
                </a:effectLst>
              </a:rPr>
              <a:t>The final decision for participation in all Sea Base programs is at the discretion of the </a:t>
            </a:r>
          </a:p>
          <a:p>
            <a:pPr algn="ctr"/>
            <a:r>
              <a:rPr lang="en-US" sz="2000">
                <a:solidFill>
                  <a:srgbClr val="C00000"/>
                </a:solidFill>
                <a:effectLst>
                  <a:outerShdw blurRad="38100" dist="38100" dir="2700000" algn="tl">
                    <a:srgbClr val="000000">
                      <a:alpha val="43137"/>
                    </a:srgbClr>
                  </a:outerShdw>
                </a:effectLst>
              </a:rPr>
              <a:t>Sea Base Medical Director. The decision is final, and we are unable to reverse or alter that decision.</a:t>
            </a:r>
          </a:p>
          <a:p>
            <a:pPr algn="ctr"/>
            <a:r>
              <a:rPr lang="en-US" sz="2000">
                <a:solidFill>
                  <a:srgbClr val="C00000"/>
                </a:solidFill>
                <a:effectLst>
                  <a:outerShdw blurRad="38100" dist="38100" dir="2700000" algn="tl">
                    <a:srgbClr val="000000">
                      <a:alpha val="43137"/>
                    </a:srgbClr>
                  </a:outerShdw>
                </a:effectLst>
              </a:rPr>
              <a:t>No waivers will be issued.</a:t>
            </a:r>
            <a:endParaRPr lang="en-US">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a:extLst>
              <a:ext uri="{FF2B5EF4-FFF2-40B4-BE49-F238E27FC236}">
                <a16:creationId xmlns:a16="http://schemas.microsoft.com/office/drawing/2014/main" id="{8F1E2EDF-CC5D-4D21-ACC7-00B648314F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501" y="118533"/>
            <a:ext cx="1441966" cy="1473423"/>
          </a:xfrm>
          <a:prstGeom prst="rect">
            <a:avLst/>
          </a:prstGeom>
        </p:spPr>
      </p:pic>
    </p:spTree>
    <p:extLst>
      <p:ext uri="{BB962C8B-B14F-4D97-AF65-F5344CB8AC3E}">
        <p14:creationId xmlns:p14="http://schemas.microsoft.com/office/powerpoint/2010/main" val="2924719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37624" y="509587"/>
            <a:ext cx="4874155" cy="523220"/>
          </a:xfrm>
          <a:prstGeom prst="rect">
            <a:avLst/>
          </a:prstGeom>
          <a:noFill/>
        </p:spPr>
        <p:txBody>
          <a:bodyPr wrap="none" rtlCol="0">
            <a:spAutoFit/>
          </a:bodyPr>
          <a:lstStyle/>
          <a:p>
            <a:r>
              <a:rPr lang="en-US" sz="2800">
                <a:solidFill>
                  <a:schemeClr val="bg1"/>
                </a:solidFill>
              </a:rPr>
              <a:t>Medical Fitness for Scuba Diving</a:t>
            </a:r>
          </a:p>
        </p:txBody>
      </p:sp>
      <p:sp>
        <p:nvSpPr>
          <p:cNvPr id="7" name="TextBox 6"/>
          <p:cNvSpPr txBox="1"/>
          <p:nvPr/>
        </p:nvSpPr>
        <p:spPr>
          <a:xfrm>
            <a:off x="154874" y="979468"/>
            <a:ext cx="11946639" cy="5878532"/>
          </a:xfrm>
          <a:prstGeom prst="rect">
            <a:avLst/>
          </a:prstGeom>
          <a:noFill/>
        </p:spPr>
        <p:txBody>
          <a:bodyPr wrap="square" rtlCol="0">
            <a:spAutoFit/>
          </a:bodyPr>
          <a:lstStyle/>
          <a:p>
            <a:r>
              <a:rPr lang="en-US" sz="2000" b="1">
                <a:solidFill>
                  <a:schemeClr val="bg1"/>
                </a:solidFill>
                <a:effectLst>
                  <a:outerShdw blurRad="38100" dist="38100" dir="2700000" algn="tl">
                    <a:srgbClr val="000000">
                      <a:alpha val="43137"/>
                    </a:srgbClr>
                  </a:outerShdw>
                </a:effectLst>
              </a:rPr>
              <a:t>Diabetes:</a:t>
            </a:r>
          </a:p>
          <a:p>
            <a:pPr marL="285750" indent="-285750">
              <a:buFont typeface="Arial" panose="020B0604020202020204" pitchFamily="34" charset="0"/>
              <a:buChar char="•"/>
            </a:pPr>
            <a:r>
              <a:rPr lang="en-US" b="1">
                <a:solidFill>
                  <a:schemeClr val="bg1"/>
                </a:solidFill>
                <a:sym typeface="Symbol" panose="05050102010706020507" pitchFamily="18" charset="2"/>
              </a:rPr>
              <a:t>Diving as part of an official scouting activity is prohibited for the following</a:t>
            </a:r>
          </a:p>
          <a:p>
            <a:pPr marL="742950" lvl="1" indent="-285750">
              <a:buFont typeface="Courier New" panose="02070309020205020404" pitchFamily="49" charset="0"/>
              <a:buChar char="o"/>
            </a:pPr>
            <a:r>
              <a:rPr lang="en-US" sz="1400">
                <a:solidFill>
                  <a:schemeClr val="bg1"/>
                </a:solidFill>
                <a:sym typeface="Symbol" panose="05050102010706020507" pitchFamily="18" charset="2"/>
              </a:rPr>
              <a:t>For persons under the age of 18 with a diagnosis of diabetes</a:t>
            </a:r>
          </a:p>
          <a:p>
            <a:pPr marL="742950" lvl="1" indent="-285750">
              <a:buFont typeface="Courier New" panose="02070309020205020404" pitchFamily="49" charset="0"/>
              <a:buChar char="o"/>
            </a:pPr>
            <a:r>
              <a:rPr lang="en-US" sz="1400">
                <a:solidFill>
                  <a:schemeClr val="bg1"/>
                </a:solidFill>
                <a:sym typeface="Symbol" panose="05050102010706020507" pitchFamily="18" charset="2"/>
              </a:rPr>
              <a:t>Persons using insulin to control diabetes</a:t>
            </a:r>
          </a:p>
          <a:p>
            <a:pPr marL="742950" lvl="1" indent="-285750">
              <a:buFont typeface="Courier New" panose="02070309020205020404" pitchFamily="49" charset="0"/>
              <a:buChar char="o"/>
            </a:pPr>
            <a:r>
              <a:rPr lang="en-US" sz="1400">
                <a:solidFill>
                  <a:schemeClr val="bg1"/>
                </a:solidFill>
                <a:sym typeface="Symbol" panose="05050102010706020507" pitchFamily="18" charset="2"/>
              </a:rPr>
              <a:t>Persons with diabetes, who are non-insulin dependent and who have had recurrent problems and/or hospitalizations for diabetic problems</a:t>
            </a:r>
          </a:p>
          <a:p>
            <a:pPr marL="742950" lvl="1" indent="-285750">
              <a:buFont typeface="Courier New" panose="02070309020205020404" pitchFamily="49" charset="0"/>
              <a:buChar char="o"/>
            </a:pPr>
            <a:r>
              <a:rPr lang="en-US" sz="1400">
                <a:solidFill>
                  <a:schemeClr val="bg1"/>
                </a:solidFill>
                <a:sym typeface="Symbol" panose="05050102010706020507" pitchFamily="18" charset="2"/>
              </a:rPr>
              <a:t>Persons with any HbA1c test greater than 7.0 in the previous 12 months</a:t>
            </a:r>
          </a:p>
          <a:p>
            <a:pPr marL="742950" lvl="1" indent="-285750">
              <a:buFont typeface="Courier New" panose="02070309020205020404" pitchFamily="49" charset="0"/>
              <a:buChar char="o"/>
            </a:pPr>
            <a:r>
              <a:rPr lang="en-US" sz="1400">
                <a:solidFill>
                  <a:schemeClr val="bg1"/>
                </a:solidFill>
                <a:sym typeface="Symbol" panose="05050102010706020507" pitchFamily="18" charset="2"/>
              </a:rPr>
              <a:t>Persons having a documented or suspected hypoglycemic event requiring treatment or assessment in the previous 12 months</a:t>
            </a:r>
          </a:p>
          <a:p>
            <a:pPr marL="285750" indent="-285750">
              <a:buFont typeface="Arial" panose="020B0604020202020204" pitchFamily="34" charset="0"/>
              <a:buChar char="•"/>
            </a:pPr>
            <a:r>
              <a:rPr lang="en-US" b="1">
                <a:solidFill>
                  <a:schemeClr val="bg1"/>
                </a:solidFill>
                <a:sym typeface="Symbol" panose="05050102010706020507" pitchFamily="18" charset="2"/>
              </a:rPr>
              <a:t>Diabetes is considered well-controlled when the following are met:</a:t>
            </a:r>
          </a:p>
          <a:p>
            <a:pPr marL="742950" lvl="1" indent="-285750">
              <a:buFont typeface="Courier New" panose="02070309020205020404" pitchFamily="49" charset="0"/>
              <a:buChar char="o"/>
            </a:pPr>
            <a:r>
              <a:rPr lang="en-US" sz="1400">
                <a:solidFill>
                  <a:schemeClr val="bg1"/>
                </a:solidFill>
                <a:sym typeface="Symbol" panose="05050102010706020507" pitchFamily="18" charset="2"/>
              </a:rPr>
              <a:t>The acceptable oral medications for diabetic control are as single agents only: </a:t>
            </a:r>
            <a:r>
              <a:rPr lang="en-US" sz="1400" err="1">
                <a:solidFill>
                  <a:schemeClr val="bg1"/>
                </a:solidFill>
                <a:sym typeface="Symbol" panose="05050102010706020507" pitchFamily="18" charset="2"/>
              </a:rPr>
              <a:t>metaformin</a:t>
            </a:r>
            <a:r>
              <a:rPr lang="en-US" sz="1400">
                <a:solidFill>
                  <a:schemeClr val="bg1"/>
                </a:solidFill>
                <a:sym typeface="Symbol" panose="05050102010706020507" pitchFamily="18" charset="2"/>
              </a:rPr>
              <a:t> and metformin analogs; DPP-4 inhibitors ( sitagliptin, vildagliptin, </a:t>
            </a:r>
            <a:r>
              <a:rPr lang="en-US" sz="1400" err="1">
                <a:solidFill>
                  <a:schemeClr val="bg1"/>
                </a:solidFill>
                <a:sym typeface="Symbol" panose="05050102010706020507" pitchFamily="18" charset="2"/>
              </a:rPr>
              <a:t>alogliptin</a:t>
            </a:r>
            <a:r>
              <a:rPr lang="en-US" sz="1400">
                <a:solidFill>
                  <a:schemeClr val="bg1"/>
                </a:solidFill>
                <a:sym typeface="Symbol" panose="05050102010706020507" pitchFamily="18" charset="2"/>
              </a:rPr>
              <a:t>, </a:t>
            </a:r>
            <a:r>
              <a:rPr lang="en-US" sz="1400" err="1">
                <a:solidFill>
                  <a:schemeClr val="bg1"/>
                </a:solidFill>
                <a:sym typeface="Symbol" panose="05050102010706020507" pitchFamily="18" charset="2"/>
              </a:rPr>
              <a:t>saxagliptin</a:t>
            </a:r>
            <a:r>
              <a:rPr lang="en-US" sz="1400">
                <a:solidFill>
                  <a:schemeClr val="bg1"/>
                </a:solidFill>
                <a:sym typeface="Symbol" panose="05050102010706020507" pitchFamily="18" charset="2"/>
              </a:rPr>
              <a:t> and linagliptin); or SGLT2 inhibitors and analogies</a:t>
            </a:r>
          </a:p>
          <a:p>
            <a:pPr lvl="1"/>
            <a:endParaRPr lang="en-US">
              <a:solidFill>
                <a:schemeClr val="bg1"/>
              </a:solidFill>
              <a:sym typeface="Symbol" panose="05050102010706020507" pitchFamily="18" charset="2"/>
            </a:endParaRPr>
          </a:p>
          <a:p>
            <a:pPr lvl="1"/>
            <a:r>
              <a:rPr lang="en-US">
                <a:solidFill>
                  <a:schemeClr val="bg1"/>
                </a:solidFill>
                <a:sym typeface="Symbol" panose="05050102010706020507" pitchFamily="18" charset="2"/>
              </a:rPr>
              <a:t>Persons over the age of 18 who control their diabetes with exercise and diet (without the aid of medication, except metformin) and documents HbA1c test value less than 7.0 in the last 6 months) may be cleared to scuba dive.</a:t>
            </a:r>
          </a:p>
          <a:p>
            <a:pPr algn="ctr"/>
            <a:endParaRPr lang="en-US" b="1">
              <a:solidFill>
                <a:schemeClr val="bg1"/>
              </a:solidFill>
              <a:sym typeface="Symbol" panose="05050102010706020507" pitchFamily="18" charset="2"/>
            </a:endParaRPr>
          </a:p>
          <a:p>
            <a:pPr algn="ctr"/>
            <a:r>
              <a:rPr lang="en-US" b="1">
                <a:solidFill>
                  <a:schemeClr val="bg1"/>
                </a:solidFill>
                <a:sym typeface="Symbol" panose="05050102010706020507" pitchFamily="18" charset="2"/>
              </a:rPr>
              <a:t></a:t>
            </a:r>
            <a:r>
              <a:rPr lang="en-US" b="1">
                <a:solidFill>
                  <a:schemeClr val="bg1"/>
                </a:solidFill>
              </a:rPr>
              <a:t>Diabetes Information</a:t>
            </a:r>
            <a:r>
              <a:rPr lang="en-US" b="1">
                <a:solidFill>
                  <a:schemeClr val="bg1"/>
                </a:solidFill>
                <a:sym typeface="Symbol" panose="05050102010706020507" pitchFamily="18" charset="2"/>
              </a:rPr>
              <a:t></a:t>
            </a:r>
            <a:endParaRPr lang="en-US">
              <a:solidFill>
                <a:schemeClr val="bg1"/>
              </a:solidFill>
            </a:endParaRPr>
          </a:p>
          <a:p>
            <a:pPr algn="ctr"/>
            <a:r>
              <a:rPr lang="en-US">
                <a:solidFill>
                  <a:schemeClr val="bg1"/>
                </a:solidFill>
              </a:rPr>
              <a:t>Participants that are insulin dependent, youth or adult, will not be cleared to scuba dive. Those that are currently scuba certified or have a physician’s approval for scuba diving will not be cleared to scuba dive at Sea Base. Participants younger than 18 years of age with diabetes will not be cleared to scuba dive. There are no exceptions, exclusions or waivers to this policy.</a:t>
            </a:r>
          </a:p>
          <a:p>
            <a:endParaRPr lang="en-US">
              <a:solidFill>
                <a:schemeClr val="bg1"/>
              </a:solidFill>
              <a:effectLst>
                <a:outerShdw blurRad="38100" dist="38100" dir="2700000" algn="tl">
                  <a:srgbClr val="000000">
                    <a:alpha val="43137"/>
                  </a:srgbClr>
                </a:outerShdw>
              </a:effectLst>
            </a:endParaRPr>
          </a:p>
          <a:p>
            <a:pPr algn="ctr"/>
            <a:r>
              <a:rPr lang="en-US" sz="1600">
                <a:solidFill>
                  <a:srgbClr val="C00000"/>
                </a:solidFill>
                <a:effectLst>
                  <a:outerShdw blurRad="38100" dist="38100" dir="2700000" algn="tl">
                    <a:srgbClr val="000000">
                      <a:alpha val="43137"/>
                    </a:srgbClr>
                  </a:outerShdw>
                </a:effectLst>
              </a:rPr>
              <a:t>The final decision for participation in all Sea Base programs is at the discretion of the </a:t>
            </a:r>
          </a:p>
          <a:p>
            <a:pPr algn="ctr"/>
            <a:r>
              <a:rPr lang="en-US" sz="1600">
                <a:solidFill>
                  <a:srgbClr val="C00000"/>
                </a:solidFill>
                <a:effectLst>
                  <a:outerShdw blurRad="38100" dist="38100" dir="2700000" algn="tl">
                    <a:srgbClr val="000000">
                      <a:alpha val="43137"/>
                    </a:srgbClr>
                  </a:outerShdw>
                </a:effectLst>
              </a:rPr>
              <a:t>Sea Base Medical Director. The decision is final, and we are unable to reverse or alter that decision.</a:t>
            </a:r>
          </a:p>
          <a:p>
            <a:pPr algn="ctr"/>
            <a:r>
              <a:rPr lang="en-US" sz="1600">
                <a:solidFill>
                  <a:srgbClr val="C00000"/>
                </a:solidFill>
                <a:effectLst>
                  <a:outerShdw blurRad="38100" dist="38100" dir="2700000" algn="tl">
                    <a:srgbClr val="000000">
                      <a:alpha val="43137"/>
                    </a:srgbClr>
                  </a:outerShdw>
                </a:effectLst>
              </a:rPr>
              <a:t>No waivers will be issued.</a:t>
            </a:r>
            <a:endParaRPr lang="en-US" sz="160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a:extLst>
              <a:ext uri="{FF2B5EF4-FFF2-40B4-BE49-F238E27FC236}">
                <a16:creationId xmlns:a16="http://schemas.microsoft.com/office/drawing/2014/main" id="{705B7BD2-BBD4-4FCE-B650-4E487A0F56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501" y="118533"/>
            <a:ext cx="922677" cy="942805"/>
          </a:xfrm>
          <a:prstGeom prst="rect">
            <a:avLst/>
          </a:prstGeom>
        </p:spPr>
      </p:pic>
    </p:spTree>
    <p:extLst>
      <p:ext uri="{BB962C8B-B14F-4D97-AF65-F5344CB8AC3E}">
        <p14:creationId xmlns:p14="http://schemas.microsoft.com/office/powerpoint/2010/main" val="3389690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77242" y="575139"/>
            <a:ext cx="6005286" cy="853497"/>
          </a:xfrm>
        </p:spPr>
        <p:txBody>
          <a:bodyPr/>
          <a:lstStyle/>
          <a:p>
            <a:r>
              <a:rPr lang="en-US">
                <a:solidFill>
                  <a:schemeClr val="bg1"/>
                </a:solidFill>
              </a:rPr>
              <a:t>Crew Leader Information</a:t>
            </a:r>
          </a:p>
        </p:txBody>
      </p:sp>
      <p:sp>
        <p:nvSpPr>
          <p:cNvPr id="3" name="TextBox 2"/>
          <p:cNvSpPr txBox="1"/>
          <p:nvPr/>
        </p:nvSpPr>
        <p:spPr>
          <a:xfrm>
            <a:off x="1659047" y="1671661"/>
            <a:ext cx="10315452" cy="4401205"/>
          </a:xfrm>
          <a:prstGeom prst="rect">
            <a:avLst/>
          </a:prstGeom>
          <a:noFill/>
        </p:spPr>
        <p:txBody>
          <a:bodyPr wrap="square" rtlCol="0">
            <a:spAutoFit/>
          </a:bodyPr>
          <a:lstStyle/>
          <a:p>
            <a:pPr marL="285750" indent="-285750">
              <a:buFont typeface="Arial" panose="020B0604020202020204" pitchFamily="34" charset="0"/>
              <a:buChar char="•"/>
            </a:pPr>
            <a:r>
              <a:rPr lang="en-US" sz="2000">
                <a:solidFill>
                  <a:schemeClr val="bg1"/>
                </a:solidFill>
                <a:effectLst>
                  <a:outerShdw blurRad="38100" dist="38100" dir="2700000" algn="tl">
                    <a:srgbClr val="000000">
                      <a:alpha val="43137"/>
                    </a:srgbClr>
                  </a:outerShdw>
                </a:effectLst>
              </a:rPr>
              <a:t>Medicals in on time to avoid disappointments</a:t>
            </a:r>
          </a:p>
          <a:p>
            <a:pPr marL="285750" indent="-285750">
              <a:buFont typeface="Arial" panose="020B0604020202020204" pitchFamily="34" charset="0"/>
              <a:buChar char="•"/>
            </a:pPr>
            <a:r>
              <a:rPr lang="en-US" sz="2000">
                <a:solidFill>
                  <a:schemeClr val="bg1"/>
                </a:solidFill>
                <a:effectLst>
                  <a:outerShdw blurRad="38100" dist="38100" dir="2700000" algn="tl">
                    <a:srgbClr val="000000">
                      <a:alpha val="43137"/>
                    </a:srgbClr>
                  </a:outerShdw>
                </a:effectLst>
              </a:rPr>
              <a:t>At least one adult leader must have a Wilderness First Aid and CPR certification</a:t>
            </a:r>
          </a:p>
          <a:p>
            <a:pPr marL="285750" indent="-285750">
              <a:buFont typeface="Arial" panose="020B0604020202020204" pitchFamily="34" charset="0"/>
              <a:buChar char="•"/>
            </a:pPr>
            <a:r>
              <a:rPr lang="en-US" sz="2000">
                <a:solidFill>
                  <a:schemeClr val="bg1"/>
                </a:solidFill>
                <a:effectLst>
                  <a:outerShdw blurRad="38100" dist="38100" dir="2700000" algn="tl">
                    <a:srgbClr val="000000">
                      <a:alpha val="43137"/>
                    </a:srgbClr>
                  </a:outerShdw>
                </a:effectLst>
              </a:rPr>
              <a:t>All adults, 18 years of age or older must have up to date:</a:t>
            </a:r>
          </a:p>
          <a:p>
            <a:r>
              <a:rPr lang="en-US" sz="2000">
                <a:solidFill>
                  <a:schemeClr val="bg1"/>
                </a:solidFill>
                <a:effectLst>
                  <a:outerShdw blurRad="38100" dist="38100" dir="2700000" algn="tl">
                    <a:srgbClr val="000000">
                      <a:alpha val="43137"/>
                    </a:srgbClr>
                  </a:outerShdw>
                </a:effectLst>
              </a:rPr>
              <a:t>            Youth Protection Training</a:t>
            </a:r>
          </a:p>
          <a:p>
            <a:r>
              <a:rPr lang="en-US" sz="2000">
                <a:solidFill>
                  <a:schemeClr val="bg1"/>
                </a:solidFill>
                <a:effectLst>
                  <a:outerShdw blurRad="38100" dist="38100" dir="2700000" algn="tl">
                    <a:srgbClr val="000000">
                      <a:alpha val="43137"/>
                    </a:srgbClr>
                  </a:outerShdw>
                </a:effectLst>
              </a:rPr>
              <a:t>            BSA Safe Swim Defense</a:t>
            </a:r>
          </a:p>
          <a:p>
            <a:r>
              <a:rPr lang="en-US" sz="2000">
                <a:solidFill>
                  <a:schemeClr val="bg1"/>
                </a:solidFill>
                <a:effectLst>
                  <a:outerShdw blurRad="38100" dist="38100" dir="2700000" algn="tl">
                    <a:srgbClr val="000000">
                      <a:alpha val="43137"/>
                    </a:srgbClr>
                  </a:outerShdw>
                </a:effectLst>
              </a:rPr>
              <a:t>            BSA Safety Afloat</a:t>
            </a:r>
          </a:p>
          <a:p>
            <a:r>
              <a:rPr lang="en-US" sz="2000">
                <a:solidFill>
                  <a:schemeClr val="bg1"/>
                </a:solidFill>
                <a:effectLst>
                  <a:outerShdw blurRad="38100" dist="38100" dir="2700000" algn="tl">
                    <a:srgbClr val="000000">
                      <a:alpha val="43137"/>
                    </a:srgbClr>
                  </a:outerShdw>
                </a:effectLst>
              </a:rPr>
              <a:t>            BSA Hazardous Weather Training</a:t>
            </a:r>
          </a:p>
          <a:p>
            <a:endParaRPr lang="en-US" sz="2000">
              <a:solidFill>
                <a:schemeClr val="bg1"/>
              </a:solidFill>
              <a:effectLst>
                <a:outerShdw blurRad="38100" dist="38100" dir="2700000" algn="tl">
                  <a:srgbClr val="000000">
                    <a:alpha val="43137"/>
                  </a:srgbClr>
                </a:outerShdw>
              </a:effectLst>
            </a:endParaRPr>
          </a:p>
          <a:p>
            <a:r>
              <a:rPr lang="en-US" sz="2000" b="1" u="sng">
                <a:solidFill>
                  <a:schemeClr val="bg1"/>
                </a:solidFill>
                <a:effectLst/>
                <a:latin typeface="Calibri" panose="020F0502020204030204" pitchFamily="34" charset="0"/>
                <a:ea typeface="Calibri" panose="020F0502020204030204" pitchFamily="34" charset="0"/>
              </a:rPr>
              <a:t>New for 2025:</a:t>
            </a:r>
            <a:r>
              <a:rPr lang="en-US" sz="2000">
                <a:solidFill>
                  <a:schemeClr val="bg1"/>
                </a:solidFill>
                <a:effectLst/>
                <a:latin typeface="Calibri" panose="020F0502020204030204" pitchFamily="34" charset="0"/>
                <a:ea typeface="Calibri" panose="020F0502020204030204" pitchFamily="34" charset="0"/>
              </a:rPr>
              <a:t> </a:t>
            </a:r>
            <a:r>
              <a:rPr lang="en-US" sz="2000" b="1">
                <a:solidFill>
                  <a:schemeClr val="bg1"/>
                </a:solidFill>
                <a:effectLst/>
                <a:latin typeface="Calibri" panose="020F0502020204030204" pitchFamily="34" charset="0"/>
                <a:ea typeface="Calibri" panose="020F0502020204030204" pitchFamily="34" charset="0"/>
              </a:rPr>
              <a:t>BSA Membership Card -</a:t>
            </a:r>
            <a:r>
              <a:rPr lang="en-US" sz="2000">
                <a:solidFill>
                  <a:schemeClr val="bg1"/>
                </a:solidFill>
                <a:effectLst/>
                <a:latin typeface="Calibri" panose="020F0502020204030204" pitchFamily="34" charset="0"/>
                <a:ea typeface="Calibri" panose="020F0502020204030204" pitchFamily="34" charset="0"/>
              </a:rPr>
              <a:t>Every participant, both youth and adult must present their BSA Membership Card upon arrival at Sea Base. Any person without a membership card will not be permitted to participate in the adventure nor can they remain on base. Those attempting to register with BSA upon arrival will not be cleared to participate. </a:t>
            </a:r>
            <a:r>
              <a:rPr lang="en-US" sz="2000" b="1">
                <a:solidFill>
                  <a:schemeClr val="bg1"/>
                </a:solidFill>
                <a:effectLst/>
                <a:latin typeface="Calibri" panose="020F0502020204030204" pitchFamily="34" charset="0"/>
                <a:ea typeface="Calibri" panose="020F0502020204030204" pitchFamily="34" charset="0"/>
              </a:rPr>
              <a:t>Sea Base will not accept rosters in place of individual cards. </a:t>
            </a:r>
            <a:r>
              <a:rPr lang="en-US" sz="2000">
                <a:solidFill>
                  <a:schemeClr val="bg1"/>
                </a:solidFill>
                <a:effectLst/>
                <a:latin typeface="Calibri" panose="020F0502020204030204" pitchFamily="34" charset="0"/>
                <a:ea typeface="Calibri" panose="020F0502020204030204" pitchFamily="34" charset="0"/>
              </a:rPr>
              <a:t>Sea Base will accept either a hard copy, a photocopy, or an electronic copy of membership cards.</a:t>
            </a:r>
            <a:endParaRPr lang="en-US" sz="2400">
              <a:solidFill>
                <a:schemeClr val="bg1"/>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BFAFAEF4-C6DD-493A-9C27-0ABAE12D4B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501" y="118533"/>
            <a:ext cx="1728993" cy="1766711"/>
          </a:xfrm>
          <a:prstGeom prst="rect">
            <a:avLst/>
          </a:prstGeom>
        </p:spPr>
      </p:pic>
    </p:spTree>
    <p:extLst>
      <p:ext uri="{BB962C8B-B14F-4D97-AF65-F5344CB8AC3E}">
        <p14:creationId xmlns:p14="http://schemas.microsoft.com/office/powerpoint/2010/main" val="652482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131255" y="901775"/>
            <a:ext cx="1443280" cy="769441"/>
          </a:xfrm>
          <a:prstGeom prst="rect">
            <a:avLst/>
          </a:prstGeom>
          <a:noFill/>
        </p:spPr>
        <p:txBody>
          <a:bodyPr wrap="none" rtlCol="0">
            <a:spAutoFit/>
          </a:bodyPr>
          <a:lstStyle/>
          <a:p>
            <a:r>
              <a:rPr lang="en-US" sz="4400">
                <a:solidFill>
                  <a:schemeClr val="bg1"/>
                </a:solidFill>
              </a:rPr>
              <a:t>FAQ’s</a:t>
            </a:r>
          </a:p>
        </p:txBody>
      </p:sp>
      <p:sp>
        <p:nvSpPr>
          <p:cNvPr id="7" name="TextBox 6"/>
          <p:cNvSpPr txBox="1"/>
          <p:nvPr/>
        </p:nvSpPr>
        <p:spPr>
          <a:xfrm>
            <a:off x="630451" y="2252796"/>
            <a:ext cx="11350056" cy="4154984"/>
          </a:xfrm>
          <a:prstGeom prst="rect">
            <a:avLst/>
          </a:prstGeom>
          <a:noFill/>
        </p:spPr>
        <p:txBody>
          <a:bodyPr wrap="square" rtlCol="0">
            <a:spAutoFit/>
          </a:bodyPr>
          <a:lstStyle/>
          <a:p>
            <a:r>
              <a:rPr lang="en-US" sz="2000" b="1">
                <a:solidFill>
                  <a:schemeClr val="bg1"/>
                </a:solidFill>
              </a:rPr>
              <a:t>What Scuba Certification cards does BSA-SB Recognized?</a:t>
            </a:r>
          </a:p>
          <a:p>
            <a:r>
              <a:rPr lang="en-US" sz="2000">
                <a:solidFill>
                  <a:schemeClr val="bg1"/>
                </a:solidFill>
              </a:rPr>
              <a:t>     The Boy Scouts of America and Se Base only accept certification from RSTC</a:t>
            </a:r>
          </a:p>
          <a:p>
            <a:r>
              <a:rPr lang="en-US" sz="2000">
                <a:solidFill>
                  <a:schemeClr val="bg1"/>
                </a:solidFill>
              </a:rPr>
              <a:t>     recognized training agencies which include IDEA,  NASDS,  PADI,  SDI/TDI,PDIC,  SSI, YMCA </a:t>
            </a:r>
          </a:p>
          <a:p>
            <a:r>
              <a:rPr lang="en-US" sz="2000">
                <a:solidFill>
                  <a:schemeClr val="bg1"/>
                </a:solidFill>
              </a:rPr>
              <a:t>     NAUI, RAID, IANTD, NASE and SNSI </a:t>
            </a:r>
            <a:r>
              <a:rPr lang="en-US" sz="2000" i="1" u="sng">
                <a:solidFill>
                  <a:schemeClr val="bg1"/>
                </a:solidFill>
              </a:rPr>
              <a:t>and others </a:t>
            </a:r>
            <a:r>
              <a:rPr lang="en-US" sz="2000">
                <a:solidFill>
                  <a:schemeClr val="bg1"/>
                </a:solidFill>
              </a:rPr>
              <a:t>that are members of the Recreational Scuba Training  Council. 	No other certification cards are accepted. We cannot accept restricted cards.</a:t>
            </a:r>
          </a:p>
          <a:p>
            <a:endParaRPr lang="en-US" sz="2000">
              <a:solidFill>
                <a:schemeClr val="bg1"/>
              </a:solidFill>
            </a:endParaRPr>
          </a:p>
          <a:p>
            <a:r>
              <a:rPr lang="en-US" sz="2000" b="1">
                <a:solidFill>
                  <a:schemeClr val="bg1"/>
                </a:solidFill>
              </a:rPr>
              <a:t>May I bring my own scuba equipment?</a:t>
            </a:r>
          </a:p>
          <a:p>
            <a:r>
              <a:rPr lang="en-US" sz="2000">
                <a:solidFill>
                  <a:schemeClr val="bg1"/>
                </a:solidFill>
              </a:rPr>
              <a:t>      Yes, but it will be inspected by our professional staff. If it does not meet our </a:t>
            </a:r>
          </a:p>
          <a:p>
            <a:r>
              <a:rPr lang="en-US" sz="2000">
                <a:solidFill>
                  <a:schemeClr val="bg1"/>
                </a:solidFill>
              </a:rPr>
              <a:t>      requirements you will have to use our equipment. Do not bring dive knives or spear guns.</a:t>
            </a:r>
          </a:p>
          <a:p>
            <a:endParaRPr lang="en-US" sz="2000">
              <a:solidFill>
                <a:schemeClr val="bg1"/>
              </a:solidFill>
            </a:endParaRPr>
          </a:p>
          <a:p>
            <a:r>
              <a:rPr lang="en-US" sz="2000" b="1">
                <a:solidFill>
                  <a:schemeClr val="bg1"/>
                </a:solidFill>
              </a:rPr>
              <a:t>Are Wet suits provided?</a:t>
            </a:r>
          </a:p>
          <a:p>
            <a:r>
              <a:rPr lang="en-US" sz="2000">
                <a:solidFill>
                  <a:schemeClr val="bg1"/>
                </a:solidFill>
              </a:rPr>
              <a:t>       Weekly rentals are available through the Ships Store. They are not needed during the summer.</a:t>
            </a:r>
          </a:p>
          <a:p>
            <a:endParaRPr lang="en-US" sz="2400">
              <a:solidFill>
                <a:schemeClr val="bg1"/>
              </a:solidFill>
            </a:endParaRPr>
          </a:p>
        </p:txBody>
      </p:sp>
      <p:pic>
        <p:nvPicPr>
          <p:cNvPr id="6" name="Picture 5">
            <a:extLst>
              <a:ext uri="{FF2B5EF4-FFF2-40B4-BE49-F238E27FC236}">
                <a16:creationId xmlns:a16="http://schemas.microsoft.com/office/drawing/2014/main" id="{4FE8D5F0-0EBF-4219-A622-81B489FF6C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426108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6848079"/>
          </a:xfrm>
        </p:spPr>
      </p:pic>
      <p:sp>
        <p:nvSpPr>
          <p:cNvPr id="3" name="TextBox 2"/>
          <p:cNvSpPr txBox="1"/>
          <p:nvPr/>
        </p:nvSpPr>
        <p:spPr>
          <a:xfrm>
            <a:off x="5109640" y="777329"/>
            <a:ext cx="1443280" cy="769441"/>
          </a:xfrm>
          <a:prstGeom prst="rect">
            <a:avLst/>
          </a:prstGeom>
          <a:noFill/>
        </p:spPr>
        <p:txBody>
          <a:bodyPr wrap="none" rtlCol="0">
            <a:spAutoFit/>
          </a:bodyPr>
          <a:lstStyle/>
          <a:p>
            <a:r>
              <a:rPr lang="en-US" sz="4400">
                <a:solidFill>
                  <a:schemeClr val="bg1"/>
                </a:solidFill>
              </a:rPr>
              <a:t>FAQ’s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279733" cy="11620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66"/>
            <a:ext cx="12191999" cy="6864643"/>
          </a:xfrm>
          <a:prstGeom prst="rect">
            <a:avLst/>
          </a:prstGeom>
        </p:spPr>
      </p:pic>
      <p:sp>
        <p:nvSpPr>
          <p:cNvPr id="7" name="TextBox 6"/>
          <p:cNvSpPr txBox="1"/>
          <p:nvPr/>
        </p:nvSpPr>
        <p:spPr>
          <a:xfrm>
            <a:off x="588401" y="2415901"/>
            <a:ext cx="11015195" cy="3416320"/>
          </a:xfrm>
          <a:prstGeom prst="rect">
            <a:avLst/>
          </a:prstGeom>
          <a:noFill/>
        </p:spPr>
        <p:txBody>
          <a:bodyPr wrap="none" rtlCol="0">
            <a:spAutoFit/>
          </a:bodyPr>
          <a:lstStyle/>
          <a:p>
            <a:r>
              <a:rPr lang="en-US" sz="2400" b="1">
                <a:solidFill>
                  <a:schemeClr val="bg1"/>
                </a:solidFill>
                <a:effectLst>
                  <a:outerShdw blurRad="38100" dist="38100" dir="2700000" algn="tl">
                    <a:srgbClr val="000000">
                      <a:alpha val="43137"/>
                    </a:srgbClr>
                  </a:outerShdw>
                </a:effectLst>
              </a:rPr>
              <a:t>What if I arrive at Sea Base and I exceed the height/weight limit?</a:t>
            </a:r>
          </a:p>
          <a:p>
            <a:r>
              <a:rPr lang="en-US" sz="2400">
                <a:solidFill>
                  <a:schemeClr val="bg1"/>
                </a:solidFill>
                <a:effectLst>
                  <a:outerShdw blurRad="38100" dist="38100" dir="2700000" algn="tl">
                    <a:srgbClr val="000000">
                      <a:alpha val="43137"/>
                    </a:srgbClr>
                  </a:outerShdw>
                </a:effectLst>
              </a:rPr>
              <a:t>     You will not be permitted to participate in a program or stay at Sea Base. </a:t>
            </a:r>
          </a:p>
          <a:p>
            <a:endParaRPr lang="en-US" sz="2400">
              <a:solidFill>
                <a:schemeClr val="bg1"/>
              </a:solidFill>
              <a:effectLst>
                <a:outerShdw blurRad="38100" dist="38100" dir="2700000" algn="tl">
                  <a:srgbClr val="000000">
                    <a:alpha val="43137"/>
                  </a:srgbClr>
                </a:outerShdw>
              </a:effectLst>
            </a:endParaRPr>
          </a:p>
          <a:p>
            <a:r>
              <a:rPr lang="en-US" sz="2400" b="1">
                <a:solidFill>
                  <a:schemeClr val="bg1"/>
                </a:solidFill>
                <a:effectLst>
                  <a:outerShdw blurRad="38100" dist="38100" dir="2700000" algn="tl">
                    <a:srgbClr val="000000">
                      <a:alpha val="43137"/>
                    </a:srgbClr>
                  </a:outerShdw>
                </a:effectLst>
              </a:rPr>
              <a:t>What if I arrive without a signed medical?</a:t>
            </a:r>
          </a:p>
          <a:p>
            <a:r>
              <a:rPr lang="en-US" sz="2400">
                <a:solidFill>
                  <a:schemeClr val="bg1"/>
                </a:solidFill>
                <a:effectLst>
                  <a:outerShdw blurRad="38100" dist="38100" dir="2700000" algn="tl">
                    <a:srgbClr val="000000">
                      <a:alpha val="43137"/>
                    </a:srgbClr>
                  </a:outerShdw>
                </a:effectLst>
              </a:rPr>
              <a:t>      All medical documentation must be submitted in advance and signed by a physician.</a:t>
            </a:r>
          </a:p>
          <a:p>
            <a:r>
              <a:rPr lang="en-US" sz="2400">
                <a:solidFill>
                  <a:schemeClr val="bg1"/>
                </a:solidFill>
                <a:effectLst>
                  <a:outerShdw blurRad="38100" dist="38100" dir="2700000" algn="tl">
                    <a:srgbClr val="000000">
                      <a:alpha val="43137"/>
                    </a:srgbClr>
                  </a:outerShdw>
                </a:effectLst>
              </a:rPr>
              <a:t>      You will not be permitted to participate in a program or stay at Sea Base.</a:t>
            </a:r>
          </a:p>
          <a:p>
            <a:endParaRPr lang="en-US" sz="2400">
              <a:solidFill>
                <a:schemeClr val="bg1"/>
              </a:solidFill>
              <a:effectLst>
                <a:outerShdw blurRad="38100" dist="38100" dir="2700000" algn="tl">
                  <a:srgbClr val="000000">
                    <a:alpha val="43137"/>
                  </a:srgbClr>
                </a:outerShdw>
              </a:effectLst>
            </a:endParaRPr>
          </a:p>
          <a:p>
            <a:r>
              <a:rPr lang="en-US" sz="2400" b="1">
                <a:solidFill>
                  <a:schemeClr val="bg1"/>
                </a:solidFill>
                <a:effectLst>
                  <a:outerShdw blurRad="38100" dist="38100" dir="2700000" algn="tl">
                    <a:srgbClr val="000000">
                      <a:alpha val="43137"/>
                    </a:srgbClr>
                  </a:outerShdw>
                </a:effectLst>
              </a:rPr>
              <a:t>If I am unable to scuba dive, may I participate as a snorkeler?</a:t>
            </a:r>
          </a:p>
          <a:p>
            <a:r>
              <a:rPr lang="en-US" sz="2400">
                <a:solidFill>
                  <a:schemeClr val="bg1"/>
                </a:solidFill>
                <a:effectLst>
                  <a:outerShdw blurRad="38100" dist="38100" dir="2700000" algn="tl">
                    <a:srgbClr val="000000">
                      <a:alpha val="43137"/>
                    </a:srgbClr>
                  </a:outerShdw>
                </a:effectLst>
              </a:rPr>
              <a:t>      Possibly, certain medical conditions may not allow you to participate as a snorkeler.</a:t>
            </a:r>
          </a:p>
        </p:txBody>
      </p:sp>
      <p:sp>
        <p:nvSpPr>
          <p:cNvPr id="2" name="TextBox 1"/>
          <p:cNvSpPr txBox="1"/>
          <p:nvPr/>
        </p:nvSpPr>
        <p:spPr>
          <a:xfrm>
            <a:off x="5570376" y="923731"/>
            <a:ext cx="1443280" cy="769441"/>
          </a:xfrm>
          <a:prstGeom prst="rect">
            <a:avLst/>
          </a:prstGeom>
          <a:noFill/>
        </p:spPr>
        <p:txBody>
          <a:bodyPr wrap="none" rtlCol="0">
            <a:spAutoFit/>
          </a:bodyPr>
          <a:lstStyle/>
          <a:p>
            <a:r>
              <a:rPr lang="en-US" sz="4400">
                <a:solidFill>
                  <a:schemeClr val="bg1"/>
                </a:solidFill>
              </a:rPr>
              <a:t>FAQ’s</a:t>
            </a:r>
          </a:p>
        </p:txBody>
      </p:sp>
      <p:pic>
        <p:nvPicPr>
          <p:cNvPr id="9" name="Picture 8">
            <a:extLst>
              <a:ext uri="{FF2B5EF4-FFF2-40B4-BE49-F238E27FC236}">
                <a16:creationId xmlns:a16="http://schemas.microsoft.com/office/drawing/2014/main" id="{368F4695-1EEF-4AC4-B383-D83C0B5BCD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1362316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6848079"/>
          </a:xfrm>
        </p:spPr>
      </p:pic>
      <p:sp>
        <p:nvSpPr>
          <p:cNvPr id="3" name="TextBox 2"/>
          <p:cNvSpPr txBox="1"/>
          <p:nvPr/>
        </p:nvSpPr>
        <p:spPr>
          <a:xfrm>
            <a:off x="5109640" y="777329"/>
            <a:ext cx="1443280" cy="769441"/>
          </a:xfrm>
          <a:prstGeom prst="rect">
            <a:avLst/>
          </a:prstGeom>
          <a:noFill/>
        </p:spPr>
        <p:txBody>
          <a:bodyPr wrap="none" rtlCol="0">
            <a:spAutoFit/>
          </a:bodyPr>
          <a:lstStyle/>
          <a:p>
            <a:r>
              <a:rPr lang="en-US" sz="4400">
                <a:solidFill>
                  <a:schemeClr val="bg1"/>
                </a:solidFill>
              </a:rPr>
              <a:t>FAQ’s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279733" cy="11620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66"/>
            <a:ext cx="12191999" cy="6864643"/>
          </a:xfrm>
          <a:prstGeom prst="rect">
            <a:avLst/>
          </a:prstGeom>
        </p:spPr>
      </p:pic>
      <p:sp>
        <p:nvSpPr>
          <p:cNvPr id="7" name="TextBox 6"/>
          <p:cNvSpPr txBox="1"/>
          <p:nvPr/>
        </p:nvSpPr>
        <p:spPr>
          <a:xfrm>
            <a:off x="705989" y="1321016"/>
            <a:ext cx="10780020" cy="4708981"/>
          </a:xfrm>
          <a:prstGeom prst="rect">
            <a:avLst/>
          </a:prstGeom>
          <a:noFill/>
        </p:spPr>
        <p:txBody>
          <a:bodyPr wrap="square" rtlCol="0">
            <a:spAutoFit/>
          </a:bodyPr>
          <a:lstStyle/>
          <a:p>
            <a:r>
              <a:rPr lang="en-US" sz="3600">
                <a:solidFill>
                  <a:schemeClr val="bg1"/>
                </a:solidFill>
                <a:effectLst>
                  <a:outerShdw blurRad="38100" dist="38100" dir="2700000" algn="tl">
                    <a:srgbClr val="000000">
                      <a:alpha val="43137"/>
                    </a:srgbClr>
                  </a:outerShdw>
                </a:effectLst>
              </a:rPr>
              <a:t>Recommendations on What to Bring</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1 Long sleeve shirt                                                            • Water bottle</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1 Short sleeve shirt                                                           • 1 Sleeping cover</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Wide brimmed hat                                                           • Polarized sunglasses  </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Dive logbook                                                            	     • 2 towels</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Reef Safe sunscreen                                                         • Water Resistant watch</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2 pair of shorts (1 swim trunks, 1 regular)                   • Toiletry kit</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Light pants                                                                          • Flashlight</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3 Pairs of socks (1 being neoprene swim socks)         • Camera</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2 Pairs of shoes (1 athletic, 1 sandals)                          • Insect repellent</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Light rain jacket                                                                 • Spending money ($100-$150)</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2 Locks (key or combination per crew)                         ● Mask and Snorkel</a:t>
            </a:r>
          </a:p>
        </p:txBody>
      </p:sp>
      <p:pic>
        <p:nvPicPr>
          <p:cNvPr id="9" name="Picture 8">
            <a:extLst>
              <a:ext uri="{FF2B5EF4-FFF2-40B4-BE49-F238E27FC236}">
                <a16:creationId xmlns:a16="http://schemas.microsoft.com/office/drawing/2014/main" id="{7A84AB34-F107-408E-8AC0-01B301B29D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501" y="118534"/>
            <a:ext cx="1182321" cy="1208114"/>
          </a:xfrm>
          <a:prstGeom prst="rect">
            <a:avLst/>
          </a:prstGeom>
        </p:spPr>
      </p:pic>
    </p:spTree>
    <p:extLst>
      <p:ext uri="{BB962C8B-B14F-4D97-AF65-F5344CB8AC3E}">
        <p14:creationId xmlns:p14="http://schemas.microsoft.com/office/powerpoint/2010/main" val="691369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6848079"/>
          </a:xfrm>
        </p:spPr>
      </p:pic>
      <p:sp>
        <p:nvSpPr>
          <p:cNvPr id="3" name="TextBox 2"/>
          <p:cNvSpPr txBox="1"/>
          <p:nvPr/>
        </p:nvSpPr>
        <p:spPr>
          <a:xfrm>
            <a:off x="5109640" y="777329"/>
            <a:ext cx="1443280" cy="769441"/>
          </a:xfrm>
          <a:prstGeom prst="rect">
            <a:avLst/>
          </a:prstGeom>
          <a:noFill/>
        </p:spPr>
        <p:txBody>
          <a:bodyPr wrap="none" rtlCol="0">
            <a:spAutoFit/>
          </a:bodyPr>
          <a:lstStyle/>
          <a:p>
            <a:r>
              <a:rPr lang="en-US" sz="4400">
                <a:solidFill>
                  <a:schemeClr val="bg1"/>
                </a:solidFill>
              </a:rPr>
              <a:t>FAQ’s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279733" cy="11620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565"/>
            <a:ext cx="12191999" cy="6864643"/>
          </a:xfrm>
          <a:prstGeom prst="rect">
            <a:avLst/>
          </a:prstGeom>
        </p:spPr>
      </p:pic>
      <p:sp>
        <p:nvSpPr>
          <p:cNvPr id="7" name="TextBox 6"/>
          <p:cNvSpPr txBox="1"/>
          <p:nvPr/>
        </p:nvSpPr>
        <p:spPr>
          <a:xfrm>
            <a:off x="2757838" y="1735211"/>
            <a:ext cx="4980787" cy="4154984"/>
          </a:xfrm>
          <a:prstGeom prst="rect">
            <a:avLst/>
          </a:prstGeom>
          <a:noFill/>
        </p:spPr>
        <p:txBody>
          <a:bodyPr wrap="none" rtlCol="0">
            <a:spAutoFit/>
          </a:bodyPr>
          <a:lstStyle/>
          <a:p>
            <a:r>
              <a:rPr lang="en-US" sz="4800">
                <a:solidFill>
                  <a:schemeClr val="bg1"/>
                </a:solidFill>
                <a:effectLst>
                  <a:outerShdw blurRad="38100" dist="38100" dir="2700000" algn="tl">
                    <a:srgbClr val="000000">
                      <a:alpha val="43137"/>
                    </a:srgbClr>
                  </a:outerShdw>
                </a:effectLst>
              </a:rPr>
              <a:t>What </a:t>
            </a:r>
            <a:r>
              <a:rPr lang="en-US" sz="4800" u="sng">
                <a:solidFill>
                  <a:schemeClr val="bg1"/>
                </a:solidFill>
                <a:effectLst>
                  <a:outerShdw blurRad="38100" dist="38100" dir="2700000" algn="tl">
                    <a:srgbClr val="000000">
                      <a:alpha val="43137"/>
                    </a:srgbClr>
                  </a:outerShdw>
                </a:effectLst>
              </a:rPr>
              <a:t>NOT</a:t>
            </a:r>
            <a:r>
              <a:rPr lang="en-US" sz="4800">
                <a:solidFill>
                  <a:schemeClr val="bg1"/>
                </a:solidFill>
                <a:effectLst>
                  <a:outerShdw blurRad="38100" dist="38100" dir="2700000" algn="tl">
                    <a:srgbClr val="000000">
                      <a:alpha val="43137"/>
                    </a:srgbClr>
                  </a:outerShdw>
                </a:effectLst>
              </a:rPr>
              <a:t> to Bring</a:t>
            </a:r>
          </a:p>
          <a:p>
            <a:endParaRPr lang="en-US" sz="4800">
              <a:solidFill>
                <a:schemeClr val="bg1"/>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Spear guns</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Dive knives</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Firearms</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Fireworks                                               </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Aerosol sunscreen or bug spray</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Deck shoes</a:t>
            </a:r>
          </a:p>
          <a:p>
            <a:endParaRPr lang="en-US" sz="2400">
              <a:solidFill>
                <a:schemeClr val="bg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4AA70CCB-A12F-4F3D-9C08-6A7FA11773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3132894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320399" y="555383"/>
            <a:ext cx="6947543" cy="4278094"/>
          </a:xfrm>
          <a:prstGeom prst="rect">
            <a:avLst/>
          </a:prstGeom>
          <a:noFill/>
        </p:spPr>
        <p:txBody>
          <a:bodyPr wrap="none" rtlCol="0">
            <a:spAutoFit/>
          </a:bodyPr>
          <a:lstStyle/>
          <a:p>
            <a:r>
              <a:rPr lang="en-US" sz="4800" dirty="0">
                <a:solidFill>
                  <a:schemeClr val="bg1"/>
                </a:solidFill>
              </a:rPr>
              <a:t>Arrival and Registration</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Arrival Time </a:t>
            </a:r>
            <a:r>
              <a:rPr lang="en-US" sz="2800">
                <a:solidFill>
                  <a:schemeClr val="bg1"/>
                </a:solidFill>
                <a:effectLst>
                  <a:outerShdw blurRad="38100" dist="38100" dir="2700000" algn="tl">
                    <a:srgbClr val="000000">
                      <a:alpha val="43137"/>
                    </a:srgbClr>
                  </a:outerShdw>
                </a:effectLst>
              </a:rPr>
              <a:t>is 1 PM</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Check in </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Meet your Professional Sea Base Divemaster</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Check into Scuba Dorms</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Crew Photos taken</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Issue Equipment</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Scuba Review</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Swim Review</a:t>
            </a:r>
          </a:p>
        </p:txBody>
      </p:sp>
      <p:pic>
        <p:nvPicPr>
          <p:cNvPr id="7" name="Picture 6">
            <a:extLst>
              <a:ext uri="{FF2B5EF4-FFF2-40B4-BE49-F238E27FC236}">
                <a16:creationId xmlns:a16="http://schemas.microsoft.com/office/drawing/2014/main" id="{55E43B69-881C-4BD4-9A21-EAC3759255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500" y="118533"/>
            <a:ext cx="2082983" cy="2128424"/>
          </a:xfrm>
          <a:prstGeom prst="rect">
            <a:avLst/>
          </a:prstGeom>
        </p:spPr>
      </p:pic>
      <p:pic>
        <p:nvPicPr>
          <p:cNvPr id="2" name="Picture 1" descr="A sign with palm trees and a sun shining through&#10;&#10;Description automatically generated">
            <a:extLst>
              <a:ext uri="{FF2B5EF4-FFF2-40B4-BE49-F238E27FC236}">
                <a16:creationId xmlns:a16="http://schemas.microsoft.com/office/drawing/2014/main" id="{B02817F9-E25B-3B0C-4572-BB5EC3411205}"/>
              </a:ext>
            </a:extLst>
          </p:cNvPr>
          <p:cNvPicPr>
            <a:picLocks noChangeAspect="1"/>
          </p:cNvPicPr>
          <p:nvPr/>
        </p:nvPicPr>
        <p:blipFill>
          <a:blip r:embed="rId4"/>
          <a:stretch>
            <a:fillRect/>
          </a:stretch>
        </p:blipFill>
        <p:spPr>
          <a:xfrm>
            <a:off x="218472" y="2249950"/>
            <a:ext cx="4038600" cy="2686050"/>
          </a:xfrm>
          <a:prstGeom prst="rect">
            <a:avLst/>
          </a:prstGeom>
        </p:spPr>
      </p:pic>
      <p:pic>
        <p:nvPicPr>
          <p:cNvPr id="4" name="Picture 3" descr="A blue building with a ramp and palm trees&#10;&#10;Description automatically generated">
            <a:extLst>
              <a:ext uri="{FF2B5EF4-FFF2-40B4-BE49-F238E27FC236}">
                <a16:creationId xmlns:a16="http://schemas.microsoft.com/office/drawing/2014/main" id="{3453109A-4BBE-1A22-FDB0-21C0C33A0E1D}"/>
              </a:ext>
            </a:extLst>
          </p:cNvPr>
          <p:cNvPicPr>
            <a:picLocks noChangeAspect="1"/>
          </p:cNvPicPr>
          <p:nvPr/>
        </p:nvPicPr>
        <p:blipFill>
          <a:blip r:embed="rId5"/>
          <a:stretch>
            <a:fillRect/>
          </a:stretch>
        </p:blipFill>
        <p:spPr>
          <a:xfrm>
            <a:off x="7592329" y="3730484"/>
            <a:ext cx="4010025" cy="2676525"/>
          </a:xfrm>
          <a:prstGeom prst="rect">
            <a:avLst/>
          </a:prstGeom>
        </p:spPr>
      </p:pic>
    </p:spTree>
    <p:extLst>
      <p:ext uri="{BB962C8B-B14F-4D97-AF65-F5344CB8AC3E}">
        <p14:creationId xmlns:p14="http://schemas.microsoft.com/office/powerpoint/2010/main" val="544221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351452" y="813724"/>
            <a:ext cx="3644396" cy="769441"/>
          </a:xfrm>
          <a:prstGeom prst="rect">
            <a:avLst/>
          </a:prstGeom>
          <a:noFill/>
        </p:spPr>
        <p:txBody>
          <a:bodyPr wrap="none" rtlCol="0">
            <a:spAutoFit/>
          </a:bodyPr>
          <a:lstStyle/>
          <a:p>
            <a:r>
              <a:rPr lang="en-US" sz="4400">
                <a:solidFill>
                  <a:schemeClr val="bg1"/>
                </a:solidFill>
              </a:rPr>
              <a:t>Contact Details</a:t>
            </a:r>
          </a:p>
        </p:txBody>
      </p:sp>
      <p:sp>
        <p:nvSpPr>
          <p:cNvPr id="7" name="TextBox 6"/>
          <p:cNvSpPr txBox="1"/>
          <p:nvPr/>
        </p:nvSpPr>
        <p:spPr>
          <a:xfrm>
            <a:off x="2679143" y="1790117"/>
            <a:ext cx="7123681" cy="4524315"/>
          </a:xfrm>
          <a:prstGeom prst="rect">
            <a:avLst/>
          </a:prstGeom>
          <a:noFill/>
        </p:spPr>
        <p:txBody>
          <a:bodyPr wrap="none" rtlCol="0">
            <a:spAutoFit/>
          </a:bodyPr>
          <a:lstStyle/>
          <a:p>
            <a:r>
              <a:rPr lang="en-US" sz="2400">
                <a:solidFill>
                  <a:schemeClr val="bg1"/>
                </a:solidFill>
                <a:effectLst>
                  <a:outerShdw blurRad="38100" dist="38100" dir="2700000" algn="tl">
                    <a:srgbClr val="000000">
                      <a:alpha val="43137"/>
                    </a:srgbClr>
                  </a:outerShdw>
                </a:effectLst>
              </a:rPr>
              <a:t>Florida Sea Base Main phone  305-664-4173</a:t>
            </a:r>
          </a:p>
          <a:p>
            <a:endParaRPr lang="en-US" sz="2400">
              <a:solidFill>
                <a:schemeClr val="bg1"/>
              </a:solidFill>
              <a:effectLst>
                <a:outerShdw blurRad="38100" dist="38100" dir="2700000" algn="tl">
                  <a:srgbClr val="000000">
                    <a:alpha val="43137"/>
                  </a:srgbClr>
                </a:outerShdw>
              </a:effectLst>
            </a:endParaRPr>
          </a:p>
          <a:p>
            <a:r>
              <a:rPr lang="en-US" sz="2400">
                <a:solidFill>
                  <a:schemeClr val="bg1"/>
                </a:solidFill>
                <a:effectLst>
                  <a:outerShdw blurRad="38100" dist="38100" dir="2700000" algn="tl">
                    <a:srgbClr val="000000">
                      <a:alpha val="43137"/>
                    </a:srgbClr>
                  </a:outerShdw>
                </a:effectLst>
              </a:rPr>
              <a:t>FAX 305-664-2039</a:t>
            </a:r>
          </a:p>
          <a:p>
            <a:endParaRPr lang="en-US" sz="2400">
              <a:solidFill>
                <a:schemeClr val="bg1"/>
              </a:solidFill>
              <a:effectLst>
                <a:outerShdw blurRad="38100" dist="38100" dir="2700000" algn="tl">
                  <a:srgbClr val="000000">
                    <a:alpha val="43137"/>
                  </a:srgbClr>
                </a:outerShdw>
              </a:effectLst>
            </a:endParaRPr>
          </a:p>
          <a:p>
            <a:r>
              <a:rPr lang="en-US" sz="2400">
                <a:solidFill>
                  <a:schemeClr val="bg1"/>
                </a:solidFill>
                <a:effectLst>
                  <a:outerShdw blurRad="38100" dist="38100" dir="2700000" algn="tl">
                    <a:srgbClr val="000000">
                      <a:alpha val="43137"/>
                    </a:srgbClr>
                  </a:outerShdw>
                </a:effectLst>
              </a:rPr>
              <a:t>Scuba Director – Joe Angelo 305-664-5625</a:t>
            </a:r>
          </a:p>
          <a:p>
            <a:r>
              <a:rPr lang="en-US" sz="2400">
                <a:solidFill>
                  <a:schemeClr val="bg1"/>
                </a:solidFill>
                <a:effectLst>
                  <a:outerShdw blurRad="38100" dist="38100" dir="2700000" algn="tl">
                    <a:srgbClr val="000000">
                      <a:alpha val="43137"/>
                    </a:srgbClr>
                  </a:outerShdw>
                </a:effectLst>
              </a:rPr>
              <a:t>                              </a:t>
            </a:r>
            <a:r>
              <a:rPr lang="en-US" sz="2400" u="sng">
                <a:solidFill>
                  <a:schemeClr val="bg1"/>
                </a:solidFill>
                <a:effectLst>
                  <a:outerShdw blurRad="38100" dist="38100" dir="2700000" algn="tl">
                    <a:srgbClr val="000000">
                      <a:alpha val="43137"/>
                    </a:srgbClr>
                  </a:outerShdw>
                </a:effectLst>
              </a:rPr>
              <a:t>joe.angelo@scouting.org</a:t>
            </a:r>
          </a:p>
          <a:p>
            <a:r>
              <a:rPr lang="en-US" sz="2400">
                <a:solidFill>
                  <a:schemeClr val="bg1"/>
                </a:solidFill>
                <a:effectLst>
                  <a:outerShdw blurRad="38100" dist="38100" dir="2700000" algn="tl">
                    <a:srgbClr val="000000">
                      <a:alpha val="43137"/>
                    </a:srgbClr>
                  </a:outerShdw>
                </a:effectLst>
              </a:rPr>
              <a:t>Program Office Manager-Natacha Angelo 305-664-5627</a:t>
            </a:r>
          </a:p>
          <a:p>
            <a:r>
              <a:rPr lang="en-US" sz="2400">
                <a:solidFill>
                  <a:schemeClr val="bg1"/>
                </a:solidFill>
                <a:effectLst>
                  <a:outerShdw blurRad="38100" dist="38100" dir="2700000" algn="tl">
                    <a:srgbClr val="000000">
                      <a:alpha val="43137"/>
                    </a:srgbClr>
                  </a:outerShdw>
                </a:effectLst>
              </a:rPr>
              <a:t>                              </a:t>
            </a:r>
            <a:r>
              <a:rPr lang="en-US" sz="2400" u="sng">
                <a:solidFill>
                  <a:schemeClr val="bg1"/>
                </a:solidFill>
                <a:effectLst>
                  <a:outerShdw blurRad="38100" dist="38100" dir="2700000" algn="tl">
                    <a:srgbClr val="000000">
                      <a:alpha val="43137"/>
                    </a:srgbClr>
                  </a:outerShdw>
                </a:effectLst>
              </a:rPr>
              <a:t>natacha.angelo2@scouting.org</a:t>
            </a:r>
          </a:p>
          <a:p>
            <a:r>
              <a:rPr lang="en-US" sz="2400">
                <a:solidFill>
                  <a:schemeClr val="bg1"/>
                </a:solidFill>
                <a:effectLst>
                  <a:outerShdw blurRad="38100" dist="38100" dir="2700000" algn="tl">
                    <a:srgbClr val="000000">
                      <a:alpha val="43137"/>
                    </a:srgbClr>
                  </a:outerShdw>
                </a:effectLst>
              </a:rPr>
              <a:t>Registration Information – Andrea Watts 305-664-5616</a:t>
            </a:r>
          </a:p>
          <a:p>
            <a:r>
              <a:rPr lang="en-US" sz="2400">
                <a:solidFill>
                  <a:schemeClr val="bg1"/>
                </a:solidFill>
                <a:effectLst>
                  <a:outerShdw blurRad="38100" dist="38100" dir="2700000" algn="tl">
                    <a:srgbClr val="000000">
                      <a:alpha val="43137"/>
                    </a:srgbClr>
                  </a:outerShdw>
                </a:effectLst>
              </a:rPr>
              <a:t>                              </a:t>
            </a:r>
            <a:r>
              <a:rPr lang="en-US" sz="2400" u="sng">
                <a:solidFill>
                  <a:schemeClr val="bg1"/>
                </a:solidFill>
                <a:effectLst>
                  <a:outerShdw blurRad="38100" dist="38100" dir="2700000" algn="tl">
                    <a:srgbClr val="000000">
                      <a:alpha val="43137"/>
                    </a:srgbClr>
                  </a:outerShdw>
                </a:effectLst>
              </a:rPr>
              <a:t>andrea.watts@scouting.org</a:t>
            </a:r>
          </a:p>
          <a:p>
            <a:r>
              <a:rPr lang="en-US" sz="2400">
                <a:solidFill>
                  <a:schemeClr val="bg1"/>
                </a:solidFill>
                <a:effectLst>
                  <a:outerShdw blurRad="38100" dist="38100" dir="2700000" algn="tl">
                    <a:srgbClr val="000000">
                      <a:alpha val="43137"/>
                    </a:srgbClr>
                  </a:outerShdw>
                </a:effectLst>
              </a:rPr>
              <a:t>Assistant Manager – Tim Stanfill 305-664-5614</a:t>
            </a:r>
          </a:p>
          <a:p>
            <a:r>
              <a:rPr lang="en-US" sz="2400">
                <a:solidFill>
                  <a:schemeClr val="bg1"/>
                </a:solidFill>
                <a:effectLst>
                  <a:outerShdw blurRad="38100" dist="38100" dir="2700000" algn="tl">
                    <a:srgbClr val="000000">
                      <a:alpha val="43137"/>
                    </a:srgbClr>
                  </a:outerShdw>
                </a:effectLst>
              </a:rPr>
              <a:t>                               </a:t>
            </a:r>
            <a:r>
              <a:rPr lang="en-US" sz="2400" u="sng">
                <a:solidFill>
                  <a:schemeClr val="bg1"/>
                </a:solidFill>
                <a:effectLst>
                  <a:outerShdw blurRad="38100" dist="38100" dir="2700000" algn="tl">
                    <a:srgbClr val="000000">
                      <a:alpha val="43137"/>
                    </a:srgbClr>
                  </a:outerShdw>
                </a:effectLst>
              </a:rPr>
              <a:t>tim.stanfill@scouting.org</a:t>
            </a:r>
            <a:endParaRPr lang="en-US" sz="2400" u="sng"/>
          </a:p>
        </p:txBody>
      </p:sp>
      <p:pic>
        <p:nvPicPr>
          <p:cNvPr id="6" name="Picture 5">
            <a:extLst>
              <a:ext uri="{FF2B5EF4-FFF2-40B4-BE49-F238E27FC236}">
                <a16:creationId xmlns:a16="http://schemas.microsoft.com/office/drawing/2014/main" id="{0DEE2AA4-4938-4F40-BB0F-72E4F51A10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501" y="118533"/>
            <a:ext cx="1870944" cy="1911759"/>
          </a:xfrm>
          <a:prstGeom prst="rect">
            <a:avLst/>
          </a:prstGeom>
        </p:spPr>
      </p:pic>
    </p:spTree>
    <p:extLst>
      <p:ext uri="{BB962C8B-B14F-4D97-AF65-F5344CB8AC3E}">
        <p14:creationId xmlns:p14="http://schemas.microsoft.com/office/powerpoint/2010/main" val="576248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944075" y="672207"/>
            <a:ext cx="2657779" cy="523220"/>
          </a:xfrm>
          <a:prstGeom prst="rect">
            <a:avLst/>
          </a:prstGeom>
          <a:noFill/>
        </p:spPr>
        <p:txBody>
          <a:bodyPr wrap="none" rtlCol="0">
            <a:spAutoFit/>
          </a:bodyPr>
          <a:lstStyle/>
          <a:p>
            <a:r>
              <a:rPr lang="en-US" sz="2800">
                <a:solidFill>
                  <a:schemeClr val="bg1"/>
                </a:solidFill>
              </a:rPr>
              <a:t>Weekly Schedule</a:t>
            </a:r>
          </a:p>
        </p:txBody>
      </p:sp>
      <p:sp>
        <p:nvSpPr>
          <p:cNvPr id="8" name="TextBox 7"/>
          <p:cNvSpPr txBox="1"/>
          <p:nvPr/>
        </p:nvSpPr>
        <p:spPr>
          <a:xfrm>
            <a:off x="4462456" y="1849562"/>
            <a:ext cx="6913945" cy="3970318"/>
          </a:xfrm>
          <a:prstGeom prst="rect">
            <a:avLst/>
          </a:prstGeom>
          <a:noFill/>
        </p:spPr>
        <p:txBody>
          <a:bodyPr wrap="square" rtlCol="0">
            <a:spAutoFit/>
          </a:bodyPr>
          <a:lstStyle/>
          <a:p>
            <a:r>
              <a:rPr lang="en-US" b="1">
                <a:solidFill>
                  <a:schemeClr val="bg1"/>
                </a:solidFill>
                <a:effectLst>
                  <a:outerShdw blurRad="38100" dist="38100" dir="2700000" algn="tl">
                    <a:srgbClr val="000000">
                      <a:alpha val="43137"/>
                    </a:srgbClr>
                  </a:outerShdw>
                </a:effectLst>
              </a:rPr>
              <a:t>Arrival Day  Registration, swim test and scuba skills review</a:t>
            </a:r>
          </a:p>
          <a:p>
            <a:r>
              <a:rPr lang="en-US" b="1">
                <a:solidFill>
                  <a:schemeClr val="bg1"/>
                </a:solidFill>
                <a:effectLst>
                  <a:outerShdw blurRad="38100" dist="38100" dir="2700000" algn="tl">
                    <a:srgbClr val="000000">
                      <a:alpha val="43137"/>
                    </a:srgbClr>
                  </a:outerShdw>
                </a:effectLst>
              </a:rPr>
              <a:t>                      Orientation and Dive Against Debris</a:t>
            </a:r>
          </a:p>
          <a:p>
            <a:endParaRPr lang="en-US" b="1">
              <a:solidFill>
                <a:schemeClr val="bg1"/>
              </a:solidFill>
              <a:effectLst>
                <a:outerShdw blurRad="38100" dist="38100" dir="2700000" algn="tl">
                  <a:srgbClr val="000000">
                    <a:alpha val="43137"/>
                  </a:srgbClr>
                </a:outerShdw>
              </a:effectLst>
            </a:endParaRPr>
          </a:p>
          <a:p>
            <a:r>
              <a:rPr lang="en-US" b="1">
                <a:solidFill>
                  <a:schemeClr val="bg1"/>
                </a:solidFill>
                <a:effectLst>
                  <a:outerShdw blurRad="38100" dist="38100" dir="2700000" algn="tl">
                    <a:srgbClr val="000000">
                      <a:alpha val="43137"/>
                    </a:srgbClr>
                  </a:outerShdw>
                </a:effectLst>
              </a:rPr>
              <a:t>Day Two       Scuba Review make up/Land Navigation</a:t>
            </a:r>
          </a:p>
          <a:p>
            <a:r>
              <a:rPr lang="en-US" b="1">
                <a:solidFill>
                  <a:schemeClr val="bg1"/>
                </a:solidFill>
                <a:effectLst>
                  <a:outerShdw blurRad="38100" dist="38100" dir="2700000" algn="tl">
                    <a:srgbClr val="000000">
                      <a:alpha val="43137"/>
                    </a:srgbClr>
                  </a:outerShdw>
                </a:effectLst>
              </a:rPr>
              <a:t>                      Open Water Dive 1 &amp; 2</a:t>
            </a:r>
          </a:p>
          <a:p>
            <a:r>
              <a:rPr lang="en-US" b="1">
                <a:solidFill>
                  <a:schemeClr val="bg1"/>
                </a:solidFill>
                <a:effectLst>
                  <a:outerShdw blurRad="38100" dist="38100" dir="2700000" algn="tl">
                    <a:srgbClr val="000000">
                      <a:alpha val="43137"/>
                    </a:srgbClr>
                  </a:outerShdw>
                </a:effectLst>
              </a:rPr>
              <a:t>                      Evening Program – Fish Identification</a:t>
            </a:r>
          </a:p>
          <a:p>
            <a:endParaRPr lang="en-US" b="1">
              <a:solidFill>
                <a:schemeClr val="bg1"/>
              </a:solidFill>
              <a:effectLst>
                <a:outerShdw blurRad="38100" dist="38100" dir="2700000" algn="tl">
                  <a:srgbClr val="000000">
                    <a:alpha val="43137"/>
                  </a:srgbClr>
                </a:outerShdw>
              </a:effectLst>
            </a:endParaRPr>
          </a:p>
          <a:p>
            <a:r>
              <a:rPr lang="en-US" b="1">
                <a:solidFill>
                  <a:schemeClr val="bg1"/>
                </a:solidFill>
                <a:effectLst>
                  <a:outerShdw blurRad="38100" dist="38100" dir="2700000" algn="tl">
                    <a:srgbClr val="000000">
                      <a:alpha val="43137"/>
                    </a:srgbClr>
                  </a:outerShdw>
                </a:effectLst>
              </a:rPr>
              <a:t>Day Three    Open Water Dives 3 &amp; 4</a:t>
            </a:r>
          </a:p>
          <a:p>
            <a:r>
              <a:rPr lang="en-US" b="1">
                <a:solidFill>
                  <a:schemeClr val="bg1"/>
                </a:solidFill>
                <a:effectLst>
                  <a:outerShdw blurRad="38100" dist="38100" dir="2700000" algn="tl">
                    <a:srgbClr val="000000">
                      <a:alpha val="43137"/>
                    </a:srgbClr>
                  </a:outerShdw>
                </a:effectLst>
              </a:rPr>
              <a:t>                      BSA Snorkel</a:t>
            </a:r>
          </a:p>
          <a:p>
            <a:r>
              <a:rPr lang="en-US" b="1">
                <a:solidFill>
                  <a:schemeClr val="bg1"/>
                </a:solidFill>
                <a:effectLst>
                  <a:outerShdw blurRad="38100" dist="38100" dir="2700000" algn="tl">
                    <a:srgbClr val="000000">
                      <a:alpha val="43137"/>
                    </a:srgbClr>
                  </a:outerShdw>
                </a:effectLst>
              </a:rPr>
              <a:t>                      Evening Programs – Coral Restoration Foundation</a:t>
            </a:r>
          </a:p>
          <a:p>
            <a:endParaRPr lang="en-US" b="1">
              <a:solidFill>
                <a:schemeClr val="bg1"/>
              </a:solidFill>
              <a:effectLst>
                <a:outerShdw blurRad="38100" dist="38100" dir="2700000" algn="tl">
                  <a:srgbClr val="000000">
                    <a:alpha val="43137"/>
                  </a:srgbClr>
                </a:outerShdw>
              </a:effectLst>
            </a:endParaRPr>
          </a:p>
          <a:p>
            <a:r>
              <a:rPr lang="en-US" b="1">
                <a:solidFill>
                  <a:schemeClr val="bg1"/>
                </a:solidFill>
                <a:effectLst>
                  <a:outerShdw blurRad="38100" dist="38100" dir="2700000" algn="tl">
                    <a:srgbClr val="000000">
                      <a:alpha val="43137"/>
                    </a:srgbClr>
                  </a:outerShdw>
                </a:effectLst>
              </a:rPr>
              <a:t>Day Four     Open Water Dives 5 &amp; 6</a:t>
            </a:r>
          </a:p>
          <a:p>
            <a:r>
              <a:rPr lang="en-US" b="1">
                <a:solidFill>
                  <a:schemeClr val="bg1"/>
                </a:solidFill>
                <a:effectLst>
                  <a:outerShdw blurRad="38100" dist="38100" dir="2700000" algn="tl">
                    <a:srgbClr val="000000">
                      <a:alpha val="43137"/>
                    </a:srgbClr>
                  </a:outerShdw>
                </a:effectLst>
              </a:rPr>
              <a:t>                     Night Dive Program</a:t>
            </a:r>
          </a:p>
          <a:p>
            <a:r>
              <a:rPr lang="en-US" b="1">
                <a:solidFill>
                  <a:schemeClr val="bg1"/>
                </a:solidFill>
                <a:effectLst>
                  <a:outerShdw blurRad="38100" dist="38100" dir="2700000" algn="tl">
                    <a:srgbClr val="000000">
                      <a:alpha val="43137"/>
                    </a:srgbClr>
                  </a:outerShdw>
                </a:effectLst>
              </a:rPr>
              <a:t>                     Night Dive (Dive 7)</a:t>
            </a:r>
          </a:p>
        </p:txBody>
      </p:sp>
      <p:pic>
        <p:nvPicPr>
          <p:cNvPr id="6" name="Picture 5">
            <a:extLst>
              <a:ext uri="{FF2B5EF4-FFF2-40B4-BE49-F238E27FC236}">
                <a16:creationId xmlns:a16="http://schemas.microsoft.com/office/drawing/2014/main" id="{28D346CC-AB1F-4CB8-A02F-DDB6A91AC4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501" y="118533"/>
            <a:ext cx="1949950" cy="1992489"/>
          </a:xfrm>
          <a:prstGeom prst="rect">
            <a:avLst/>
          </a:prstGeom>
        </p:spPr>
      </p:pic>
      <p:pic>
        <p:nvPicPr>
          <p:cNvPr id="4" name="Picture 3" descr="A boat on the water&#10;&#10;Description automatically generated">
            <a:extLst>
              <a:ext uri="{FF2B5EF4-FFF2-40B4-BE49-F238E27FC236}">
                <a16:creationId xmlns:a16="http://schemas.microsoft.com/office/drawing/2014/main" id="{3DF1BFAB-0576-E609-760E-D6796A307CB3}"/>
              </a:ext>
            </a:extLst>
          </p:cNvPr>
          <p:cNvPicPr>
            <a:picLocks noChangeAspect="1"/>
          </p:cNvPicPr>
          <p:nvPr/>
        </p:nvPicPr>
        <p:blipFill>
          <a:blip r:embed="rId4"/>
          <a:stretch>
            <a:fillRect/>
          </a:stretch>
        </p:blipFill>
        <p:spPr>
          <a:xfrm>
            <a:off x="443434" y="2111614"/>
            <a:ext cx="3914775" cy="4200525"/>
          </a:xfrm>
          <a:prstGeom prst="rect">
            <a:avLst/>
          </a:prstGeom>
        </p:spPr>
      </p:pic>
    </p:spTree>
    <p:extLst>
      <p:ext uri="{BB962C8B-B14F-4D97-AF65-F5344CB8AC3E}">
        <p14:creationId xmlns:p14="http://schemas.microsoft.com/office/powerpoint/2010/main" val="4000874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306504" y="948198"/>
            <a:ext cx="4429226" cy="523220"/>
          </a:xfrm>
          <a:prstGeom prst="rect">
            <a:avLst/>
          </a:prstGeom>
          <a:noFill/>
        </p:spPr>
        <p:txBody>
          <a:bodyPr wrap="none" rtlCol="0">
            <a:spAutoFit/>
          </a:bodyPr>
          <a:lstStyle/>
          <a:p>
            <a:r>
              <a:rPr lang="en-US" sz="2800">
                <a:solidFill>
                  <a:schemeClr val="bg1"/>
                </a:solidFill>
              </a:rPr>
              <a:t>Weekly Schedule (continued)</a:t>
            </a:r>
          </a:p>
        </p:txBody>
      </p:sp>
      <p:sp>
        <p:nvSpPr>
          <p:cNvPr id="8" name="TextBox 7"/>
          <p:cNvSpPr txBox="1"/>
          <p:nvPr/>
        </p:nvSpPr>
        <p:spPr>
          <a:xfrm>
            <a:off x="2030604" y="1715879"/>
            <a:ext cx="6913945" cy="2585323"/>
          </a:xfrm>
          <a:prstGeom prst="rect">
            <a:avLst/>
          </a:prstGeom>
          <a:noFill/>
        </p:spPr>
        <p:txBody>
          <a:bodyPr wrap="square" rtlCol="0">
            <a:spAutoFit/>
          </a:bodyPr>
          <a:lstStyle/>
          <a:p>
            <a:r>
              <a:rPr lang="en-US" b="1">
                <a:solidFill>
                  <a:schemeClr val="bg1"/>
                </a:solidFill>
                <a:effectLst>
                  <a:outerShdw blurRad="38100" dist="38100" dir="2700000" algn="tl">
                    <a:srgbClr val="000000">
                      <a:alpha val="43137"/>
                    </a:srgbClr>
                  </a:outerShdw>
                </a:effectLst>
              </a:rPr>
              <a:t>Day Five       Open Water Dives 8 &amp; 9</a:t>
            </a:r>
          </a:p>
          <a:p>
            <a:r>
              <a:rPr lang="en-US" b="1">
                <a:solidFill>
                  <a:schemeClr val="bg1"/>
                </a:solidFill>
                <a:effectLst>
                  <a:outerShdw blurRad="38100" dist="38100" dir="2700000" algn="tl">
                    <a:srgbClr val="000000">
                      <a:alpha val="43137"/>
                    </a:srgbClr>
                  </a:outerShdw>
                </a:effectLst>
              </a:rPr>
              <a:t>                      Evening Program – Shark Awareness </a:t>
            </a:r>
          </a:p>
          <a:p>
            <a:r>
              <a:rPr lang="en-US" b="1">
                <a:solidFill>
                  <a:schemeClr val="bg1"/>
                </a:solidFill>
                <a:effectLst>
                  <a:outerShdw blurRad="38100" dist="38100" dir="2700000" algn="tl">
                    <a:srgbClr val="000000">
                      <a:alpha val="43137"/>
                    </a:srgbClr>
                  </a:outerShdw>
                </a:effectLst>
              </a:rPr>
              <a:t>                     </a:t>
            </a:r>
          </a:p>
          <a:p>
            <a:r>
              <a:rPr lang="en-US" b="1">
                <a:solidFill>
                  <a:schemeClr val="bg1"/>
                </a:solidFill>
                <a:effectLst>
                  <a:outerShdw blurRad="38100" dist="38100" dir="2700000" algn="tl">
                    <a:srgbClr val="000000">
                      <a:alpha val="43137"/>
                    </a:srgbClr>
                  </a:outerShdw>
                </a:effectLst>
              </a:rPr>
              <a:t>Day Six        Open Water Dives 10 &amp; 11</a:t>
            </a:r>
          </a:p>
          <a:p>
            <a:r>
              <a:rPr lang="en-US" b="1">
                <a:solidFill>
                  <a:schemeClr val="bg1"/>
                </a:solidFill>
                <a:effectLst>
                  <a:outerShdw blurRad="38100" dist="38100" dir="2700000" algn="tl">
                    <a:srgbClr val="000000">
                      <a:alpha val="43137"/>
                    </a:srgbClr>
                  </a:outerShdw>
                </a:effectLst>
              </a:rPr>
              <a:t>                      Clean and return scuba equipment</a:t>
            </a:r>
          </a:p>
          <a:p>
            <a:r>
              <a:rPr lang="en-US" b="1">
                <a:solidFill>
                  <a:schemeClr val="bg1"/>
                </a:solidFill>
                <a:effectLst>
                  <a:outerShdw blurRad="38100" dist="38100" dir="2700000" algn="tl">
                    <a:srgbClr val="000000">
                      <a:alpha val="43137"/>
                    </a:srgbClr>
                  </a:outerShdw>
                </a:effectLst>
              </a:rPr>
              <a:t>                      Luau</a:t>
            </a:r>
          </a:p>
          <a:p>
            <a:endParaRPr lang="en-US" b="1">
              <a:solidFill>
                <a:schemeClr val="bg1"/>
              </a:solidFill>
              <a:effectLst>
                <a:outerShdw blurRad="38100" dist="38100" dir="2700000" algn="tl">
                  <a:srgbClr val="000000">
                    <a:alpha val="43137"/>
                  </a:srgbClr>
                </a:outerShdw>
              </a:effectLst>
            </a:endParaRPr>
          </a:p>
          <a:p>
            <a:r>
              <a:rPr lang="en-US" b="1">
                <a:solidFill>
                  <a:schemeClr val="bg1"/>
                </a:solidFill>
                <a:effectLst>
                  <a:outerShdw blurRad="38100" dist="38100" dir="2700000" algn="tl">
                    <a:srgbClr val="000000">
                      <a:alpha val="43137"/>
                    </a:srgbClr>
                  </a:outerShdw>
                </a:effectLst>
              </a:rPr>
              <a:t>Day Seven   Departure</a:t>
            </a:r>
          </a:p>
          <a:p>
            <a:r>
              <a:rPr lang="en-US" b="1">
                <a:effectLst>
                  <a:outerShdw blurRad="38100" dist="38100" dir="2700000" algn="tl">
                    <a:srgbClr val="000000">
                      <a:alpha val="43137"/>
                    </a:srgbClr>
                  </a:outerShdw>
                </a:effectLst>
              </a:rPr>
              <a:t>                     </a:t>
            </a:r>
          </a:p>
        </p:txBody>
      </p:sp>
      <p:sp>
        <p:nvSpPr>
          <p:cNvPr id="6" name="TextBox 5"/>
          <p:cNvSpPr txBox="1"/>
          <p:nvPr/>
        </p:nvSpPr>
        <p:spPr>
          <a:xfrm>
            <a:off x="2332719" y="5027448"/>
            <a:ext cx="3542636" cy="400110"/>
          </a:xfrm>
          <a:prstGeom prst="rect">
            <a:avLst/>
          </a:prstGeom>
          <a:noFill/>
        </p:spPr>
        <p:txBody>
          <a:bodyPr wrap="none" rtlCol="0">
            <a:spAutoFit/>
          </a:bodyPr>
          <a:lstStyle/>
          <a:p>
            <a:r>
              <a:rPr lang="en-US" sz="2000" b="1">
                <a:solidFill>
                  <a:srgbClr val="FF0000"/>
                </a:solidFill>
                <a:effectLst>
                  <a:outerShdw blurRad="38100" dist="38100" dir="2700000" algn="tl">
                    <a:srgbClr val="000000">
                      <a:alpha val="43137"/>
                    </a:srgbClr>
                  </a:outerShdw>
                </a:effectLst>
              </a:rPr>
              <a:t>Schedule is weather dependent</a:t>
            </a:r>
          </a:p>
        </p:txBody>
      </p:sp>
      <p:pic>
        <p:nvPicPr>
          <p:cNvPr id="7" name="Picture 6">
            <a:extLst>
              <a:ext uri="{FF2B5EF4-FFF2-40B4-BE49-F238E27FC236}">
                <a16:creationId xmlns:a16="http://schemas.microsoft.com/office/drawing/2014/main" id="{839144F7-4E16-4515-9D64-0D1E514809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501" y="118533"/>
            <a:ext cx="1938902" cy="1981200"/>
          </a:xfrm>
          <a:prstGeom prst="rect">
            <a:avLst/>
          </a:prstGeom>
        </p:spPr>
      </p:pic>
      <p:pic>
        <p:nvPicPr>
          <p:cNvPr id="4" name="Picture 3" descr="A group of people jumping off a boat&#10;&#10;Description automatically generated">
            <a:extLst>
              <a:ext uri="{FF2B5EF4-FFF2-40B4-BE49-F238E27FC236}">
                <a16:creationId xmlns:a16="http://schemas.microsoft.com/office/drawing/2014/main" id="{5007EB2B-0CC5-CBD9-7E23-8EC7DCEAEF37}"/>
              </a:ext>
            </a:extLst>
          </p:cNvPr>
          <p:cNvPicPr>
            <a:picLocks noChangeAspect="1"/>
          </p:cNvPicPr>
          <p:nvPr/>
        </p:nvPicPr>
        <p:blipFill>
          <a:blip r:embed="rId4"/>
          <a:stretch>
            <a:fillRect/>
          </a:stretch>
        </p:blipFill>
        <p:spPr>
          <a:xfrm>
            <a:off x="6963232" y="3430305"/>
            <a:ext cx="5133975" cy="2857500"/>
          </a:xfrm>
          <a:prstGeom prst="rect">
            <a:avLst/>
          </a:prstGeom>
        </p:spPr>
      </p:pic>
    </p:spTree>
    <p:extLst>
      <p:ext uri="{BB962C8B-B14F-4D97-AF65-F5344CB8AC3E}">
        <p14:creationId xmlns:p14="http://schemas.microsoft.com/office/powerpoint/2010/main" val="1189962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094151" y="1549293"/>
            <a:ext cx="7365671" cy="2739211"/>
          </a:xfrm>
          <a:prstGeom prst="rect">
            <a:avLst/>
          </a:prstGeom>
          <a:noFill/>
        </p:spPr>
        <p:txBody>
          <a:bodyPr wrap="none" rtlCol="0">
            <a:spAutoFit/>
          </a:bodyPr>
          <a:lstStyle/>
          <a:p>
            <a:r>
              <a:rPr lang="en-US" sz="2800">
                <a:solidFill>
                  <a:schemeClr val="bg1"/>
                </a:solidFill>
              </a:rPr>
              <a:t>Skills and Explorations Your Crew Will Accomplish</a:t>
            </a:r>
          </a:p>
          <a:p>
            <a:endParaRPr lang="en-US"/>
          </a:p>
          <a:p>
            <a:r>
              <a:rPr lang="en-US">
                <a:solidFill>
                  <a:schemeClr val="bg1"/>
                </a:solidFill>
                <a:effectLst>
                  <a:outerShdw blurRad="38100" dist="38100" dir="2700000" algn="tl">
                    <a:srgbClr val="000000">
                      <a:alpha val="43137"/>
                    </a:srgbClr>
                  </a:outerShdw>
                </a:effectLst>
              </a:rPr>
              <a:t>Compass Navigation Skills                                    Dive Against Debris</a:t>
            </a:r>
          </a:p>
          <a:p>
            <a:endParaRPr lang="en-US">
              <a:solidFill>
                <a:schemeClr val="bg1"/>
              </a:solidFill>
              <a:effectLst>
                <a:outerShdw blurRad="38100" dist="38100" dir="2700000" algn="tl">
                  <a:srgbClr val="000000">
                    <a:alpha val="43137"/>
                  </a:srgbClr>
                </a:outerShdw>
              </a:effectLst>
            </a:endParaRPr>
          </a:p>
          <a:p>
            <a:r>
              <a:rPr lang="en-US">
                <a:solidFill>
                  <a:schemeClr val="bg1"/>
                </a:solidFill>
                <a:effectLst>
                  <a:outerShdw blurRad="38100" dist="38100" dir="2700000" algn="tl">
                    <a:srgbClr val="000000">
                      <a:alpha val="43137"/>
                    </a:srgbClr>
                  </a:outerShdw>
                </a:effectLst>
              </a:rPr>
              <a:t>Natural Navigation Skills                                       Coral Bleaching Identification</a:t>
            </a:r>
          </a:p>
          <a:p>
            <a:endParaRPr lang="en-US">
              <a:solidFill>
                <a:schemeClr val="bg1"/>
              </a:solidFill>
              <a:effectLst>
                <a:outerShdw blurRad="38100" dist="38100" dir="2700000" algn="tl">
                  <a:srgbClr val="000000">
                    <a:alpha val="43137"/>
                  </a:srgbClr>
                </a:outerShdw>
              </a:effectLst>
            </a:endParaRPr>
          </a:p>
          <a:p>
            <a:r>
              <a:rPr lang="en-US">
                <a:solidFill>
                  <a:schemeClr val="bg1"/>
                </a:solidFill>
                <a:effectLst>
                  <a:outerShdw blurRad="38100" dist="38100" dir="2700000" algn="tl">
                    <a:srgbClr val="000000">
                      <a:alpha val="43137"/>
                    </a:srgbClr>
                  </a:outerShdw>
                </a:effectLst>
              </a:rPr>
              <a:t>Advanced Buoyancy  Skills                                    Night Diving Skills</a:t>
            </a:r>
          </a:p>
          <a:p>
            <a:endParaRPr lang="en-US">
              <a:solidFill>
                <a:schemeClr val="bg1"/>
              </a:solidFill>
              <a:effectLst>
                <a:outerShdw blurRad="38100" dist="38100" dir="2700000" algn="tl">
                  <a:srgbClr val="000000">
                    <a:alpha val="43137"/>
                  </a:srgbClr>
                </a:outerShdw>
              </a:effectLst>
            </a:endParaRPr>
          </a:p>
          <a:p>
            <a:r>
              <a:rPr lang="en-US">
                <a:solidFill>
                  <a:schemeClr val="bg1"/>
                </a:solidFill>
                <a:effectLst>
                  <a:outerShdw blurRad="38100" dist="38100" dir="2700000" algn="tl">
                    <a:srgbClr val="000000">
                      <a:alpha val="43137"/>
                    </a:srgbClr>
                  </a:outerShdw>
                </a:effectLst>
              </a:rPr>
              <a:t>                                   Reef Fish and Invertebrate Identification</a:t>
            </a:r>
            <a:endParaRPr lang="en-US" sz="2800">
              <a:solidFill>
                <a:schemeClr val="bg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682D89CC-443E-48CA-BFF6-D6F6C728B1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500" y="118533"/>
            <a:ext cx="2082983" cy="2128424"/>
          </a:xfrm>
          <a:prstGeom prst="rect">
            <a:avLst/>
          </a:prstGeom>
        </p:spPr>
      </p:pic>
      <p:grpSp>
        <p:nvGrpSpPr>
          <p:cNvPr id="4" name="Group 3">
            <a:extLst>
              <a:ext uri="{FF2B5EF4-FFF2-40B4-BE49-F238E27FC236}">
                <a16:creationId xmlns:a16="http://schemas.microsoft.com/office/drawing/2014/main" id="{08150E2E-CBE3-7B9F-6595-2F42DB711108}"/>
              </a:ext>
            </a:extLst>
          </p:cNvPr>
          <p:cNvGrpSpPr/>
          <p:nvPr/>
        </p:nvGrpSpPr>
        <p:grpSpPr>
          <a:xfrm>
            <a:off x="362139" y="4943941"/>
            <a:ext cx="11443641" cy="1461215"/>
            <a:chOff x="362139" y="4943941"/>
            <a:chExt cx="11443641" cy="1461215"/>
          </a:xfrm>
        </p:grpSpPr>
        <p:pic>
          <p:nvPicPr>
            <p:cNvPr id="5" name="Picture 4">
              <a:extLst>
                <a:ext uri="{FF2B5EF4-FFF2-40B4-BE49-F238E27FC236}">
                  <a16:creationId xmlns:a16="http://schemas.microsoft.com/office/drawing/2014/main" id="{2FDB479E-FFCD-BC38-126A-54D1749ECE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139" y="4943941"/>
              <a:ext cx="1872174" cy="1461215"/>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E92E9543-C275-6BE4-B290-DD229D7F9F52}"/>
                </a:ext>
              </a:extLst>
            </p:cNvPr>
            <p:cNvPicPr>
              <a:picLocks noChangeAspect="1"/>
            </p:cNvPicPr>
            <p:nvPr/>
          </p:nvPicPr>
          <p:blipFill>
            <a:blip r:embed="rId5"/>
            <a:stretch>
              <a:fillRect/>
            </a:stretch>
          </p:blipFill>
          <p:spPr>
            <a:xfrm>
              <a:off x="5335660" y="5223693"/>
              <a:ext cx="4176532" cy="889251"/>
            </a:xfrm>
            <a:prstGeom prst="rect">
              <a:avLst/>
            </a:prstGeom>
          </p:spPr>
        </p:pic>
        <p:pic>
          <p:nvPicPr>
            <p:cNvPr id="11" name="Picture 10" descr="A logo for a company&#10;&#10;Description automatically generated">
              <a:extLst>
                <a:ext uri="{FF2B5EF4-FFF2-40B4-BE49-F238E27FC236}">
                  <a16:creationId xmlns:a16="http://schemas.microsoft.com/office/drawing/2014/main" id="{BB1DE094-D6BB-D9BF-71EB-9C0702EC0C84}"/>
                </a:ext>
              </a:extLst>
            </p:cNvPr>
            <p:cNvPicPr>
              <a:picLocks noChangeAspect="1"/>
            </p:cNvPicPr>
            <p:nvPr/>
          </p:nvPicPr>
          <p:blipFill>
            <a:blip r:embed="rId6"/>
            <a:srcRect l="20107" t="30027" r="21448" b="34584"/>
            <a:stretch/>
          </p:blipFill>
          <p:spPr>
            <a:xfrm>
              <a:off x="2580861" y="4944165"/>
              <a:ext cx="2404928" cy="1456170"/>
            </a:xfrm>
            <a:prstGeom prst="rect">
              <a:avLst/>
            </a:prstGeom>
          </p:spPr>
        </p:pic>
        <p:pic>
          <p:nvPicPr>
            <p:cNvPr id="12" name="Picture 11" descr="A red and white striped sign with yellow letters&#10;&#10;Description automatically generated">
              <a:extLst>
                <a:ext uri="{FF2B5EF4-FFF2-40B4-BE49-F238E27FC236}">
                  <a16:creationId xmlns:a16="http://schemas.microsoft.com/office/drawing/2014/main" id="{B5BC08F9-80C8-2EAF-B7D7-ACFBACAEAB5D}"/>
                </a:ext>
              </a:extLst>
            </p:cNvPr>
            <p:cNvPicPr>
              <a:picLocks noChangeAspect="1"/>
            </p:cNvPicPr>
            <p:nvPr/>
          </p:nvPicPr>
          <p:blipFill>
            <a:blip r:embed="rId7"/>
            <a:stretch>
              <a:fillRect/>
            </a:stretch>
          </p:blipFill>
          <p:spPr>
            <a:xfrm>
              <a:off x="9864245" y="5031287"/>
              <a:ext cx="1941535" cy="1294357"/>
            </a:xfrm>
            <a:prstGeom prst="rect">
              <a:avLst/>
            </a:prstGeom>
          </p:spPr>
        </p:pic>
      </p:grpSp>
    </p:spTree>
    <p:extLst>
      <p:ext uri="{BB962C8B-B14F-4D97-AF65-F5344CB8AC3E}">
        <p14:creationId xmlns:p14="http://schemas.microsoft.com/office/powerpoint/2010/main" val="4155507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369766" y="1909066"/>
            <a:ext cx="6568914" cy="2554545"/>
          </a:xfrm>
          <a:prstGeom prst="rect">
            <a:avLst/>
          </a:prstGeom>
          <a:noFill/>
        </p:spPr>
        <p:txBody>
          <a:bodyPr wrap="none" lIns="91440" tIns="45720" rIns="91440" bIns="45720" rtlCol="0" anchor="t">
            <a:spAutoFit/>
          </a:bodyPr>
          <a:lstStyle/>
          <a:p>
            <a:r>
              <a:rPr lang="en-US" sz="4800" dirty="0">
                <a:solidFill>
                  <a:schemeClr val="bg1"/>
                </a:solidFill>
              </a:rPr>
              <a:t>Certifications and Awards</a:t>
            </a:r>
          </a:p>
          <a:p>
            <a:pPr marL="285750" indent="-285750">
              <a:buFont typeface="Arial" panose="020B0604020202020204" pitchFamily="34" charset="0"/>
              <a:buChar char="•"/>
            </a:pPr>
            <a:r>
              <a:rPr lang="en-US" sz="2800" dirty="0">
                <a:solidFill>
                  <a:schemeClr val="bg1"/>
                </a:solidFill>
              </a:rPr>
              <a:t>S.C.E.N.E.S. Ambassador Award</a:t>
            </a:r>
            <a:endParaRPr lang="en-US" sz="2800" dirty="0">
              <a:solidFill>
                <a:schemeClr val="bg1"/>
              </a:solidFill>
              <a:ea typeface="Calibri"/>
              <a:cs typeface="Calibri"/>
            </a:endParaRPr>
          </a:p>
          <a:p>
            <a:pPr marL="285750" indent="-285750">
              <a:buFont typeface="Arial" panose="020B0604020202020204" pitchFamily="34" charset="0"/>
              <a:buChar char="•"/>
            </a:pPr>
            <a:r>
              <a:rPr lang="en-US" sz="2800" dirty="0">
                <a:solidFill>
                  <a:schemeClr val="bg1"/>
                </a:solidFill>
                <a:ea typeface="Calibri"/>
                <a:cs typeface="Calibri"/>
              </a:rPr>
              <a:t>BSA Snorkel</a:t>
            </a:r>
            <a:endParaRPr lang="en-US" sz="2800" dirty="0">
              <a:solidFill>
                <a:schemeClr val="bg1"/>
              </a:solidFill>
            </a:endParaRPr>
          </a:p>
          <a:p>
            <a:pPr marL="285750" indent="-285750">
              <a:buFont typeface="Arial" panose="020B0604020202020204" pitchFamily="34" charset="0"/>
              <a:buChar char="•"/>
            </a:pPr>
            <a:r>
              <a:rPr lang="en-US" sz="2800" dirty="0">
                <a:solidFill>
                  <a:schemeClr val="bg1"/>
                </a:solidFill>
              </a:rPr>
              <a:t>Duty to God</a:t>
            </a:r>
            <a:endParaRPr lang="en-US" sz="2800" dirty="0">
              <a:solidFill>
                <a:schemeClr val="bg1"/>
              </a:solidFill>
              <a:ea typeface="Calibri"/>
              <a:cs typeface="Calibri"/>
            </a:endParaRPr>
          </a:p>
          <a:p>
            <a:pPr marL="285750" indent="-285750">
              <a:buFont typeface="Arial" panose="020B0604020202020204" pitchFamily="34" charset="0"/>
              <a:buChar char="•"/>
            </a:pPr>
            <a:r>
              <a:rPr lang="en-US" sz="2800" dirty="0">
                <a:solidFill>
                  <a:schemeClr val="bg1"/>
                </a:solidFill>
              </a:rPr>
              <a:t>Sea Base Scuba Participation Card </a:t>
            </a:r>
            <a:endParaRPr lang="en-US" sz="2800" dirty="0">
              <a:solidFill>
                <a:schemeClr val="bg1"/>
              </a:solidFill>
              <a:ea typeface="Calibri"/>
              <a:cs typeface="Calibri"/>
            </a:endParaRPr>
          </a:p>
        </p:txBody>
      </p:sp>
      <p:pic>
        <p:nvPicPr>
          <p:cNvPr id="6" name="Picture 5">
            <a:extLst>
              <a:ext uri="{FF2B5EF4-FFF2-40B4-BE49-F238E27FC236}">
                <a16:creationId xmlns:a16="http://schemas.microsoft.com/office/drawing/2014/main" id="{3001D835-4BAB-429D-B6F9-FA4CD54BCA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500" y="118533"/>
            <a:ext cx="1780633" cy="1819478"/>
          </a:xfrm>
          <a:prstGeom prst="rect">
            <a:avLst/>
          </a:prstGeom>
        </p:spPr>
      </p:pic>
      <p:pic>
        <p:nvPicPr>
          <p:cNvPr id="2" name="Picture 1" descr="A boat in the water&#10;&#10;Description automatically generated">
            <a:extLst>
              <a:ext uri="{FF2B5EF4-FFF2-40B4-BE49-F238E27FC236}">
                <a16:creationId xmlns:a16="http://schemas.microsoft.com/office/drawing/2014/main" id="{FC91C510-A5BF-2FC9-E323-2C4D19FDFE3A}"/>
              </a:ext>
            </a:extLst>
          </p:cNvPr>
          <p:cNvPicPr>
            <a:picLocks noChangeAspect="1"/>
          </p:cNvPicPr>
          <p:nvPr/>
        </p:nvPicPr>
        <p:blipFill>
          <a:blip r:embed="rId4"/>
          <a:stretch>
            <a:fillRect/>
          </a:stretch>
        </p:blipFill>
        <p:spPr>
          <a:xfrm>
            <a:off x="6530693" y="2771710"/>
            <a:ext cx="5665026" cy="3798909"/>
          </a:xfrm>
          <a:prstGeom prst="rect">
            <a:avLst/>
          </a:prstGeom>
        </p:spPr>
      </p:pic>
    </p:spTree>
    <p:extLst>
      <p:ext uri="{BB962C8B-B14F-4D97-AF65-F5344CB8AC3E}">
        <p14:creationId xmlns:p14="http://schemas.microsoft.com/office/powerpoint/2010/main" val="2149119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898778" y="703652"/>
            <a:ext cx="1007007" cy="523220"/>
          </a:xfrm>
          <a:prstGeom prst="rect">
            <a:avLst/>
          </a:prstGeom>
          <a:noFill/>
        </p:spPr>
        <p:txBody>
          <a:bodyPr wrap="none" rtlCol="0">
            <a:spAutoFit/>
          </a:bodyPr>
          <a:lstStyle/>
          <a:p>
            <a:r>
              <a:rPr lang="en-US" sz="2800">
                <a:solidFill>
                  <a:schemeClr val="bg1"/>
                </a:solidFill>
              </a:rPr>
              <a:t>Dorm</a:t>
            </a:r>
          </a:p>
        </p:txBody>
      </p:sp>
      <p:sp>
        <p:nvSpPr>
          <p:cNvPr id="6" name="TextBox 5"/>
          <p:cNvSpPr txBox="1"/>
          <p:nvPr/>
        </p:nvSpPr>
        <p:spPr>
          <a:xfrm>
            <a:off x="5031216" y="1297384"/>
            <a:ext cx="5749138" cy="1200329"/>
          </a:xfrm>
          <a:prstGeom prst="rect">
            <a:avLst/>
          </a:prstGeom>
          <a:noFill/>
        </p:spPr>
        <p:txBody>
          <a:bodyPr wrap="none" rtlCol="0">
            <a:spAutoFit/>
          </a:bodyPr>
          <a:lstStyle/>
          <a:p>
            <a:pPr marL="285750" indent="-285750">
              <a:buFont typeface="Arial" panose="020B0604020202020204" pitchFamily="34" charset="0"/>
              <a:buChar char="•"/>
            </a:pPr>
            <a:r>
              <a:rPr lang="en-US">
                <a:solidFill>
                  <a:schemeClr val="bg1"/>
                </a:solidFill>
              </a:rPr>
              <a:t>Dorms are provided for single and double crews</a:t>
            </a:r>
          </a:p>
          <a:p>
            <a:pPr marL="285750" indent="-285750">
              <a:buFont typeface="Arial" panose="020B0604020202020204" pitchFamily="34" charset="0"/>
              <a:buChar char="•"/>
            </a:pPr>
            <a:r>
              <a:rPr lang="en-US">
                <a:solidFill>
                  <a:schemeClr val="bg1"/>
                </a:solidFill>
              </a:rPr>
              <a:t>Please bring your own bedding, mattresses are provided</a:t>
            </a:r>
          </a:p>
          <a:p>
            <a:pPr marL="285750" indent="-285750">
              <a:buFont typeface="Arial" panose="020B0604020202020204" pitchFamily="34" charset="0"/>
              <a:buChar char="•"/>
            </a:pPr>
            <a:r>
              <a:rPr lang="en-US">
                <a:solidFill>
                  <a:schemeClr val="bg1"/>
                </a:solidFill>
              </a:rPr>
              <a:t>Separate dorm rooms for women</a:t>
            </a:r>
          </a:p>
          <a:p>
            <a:pPr marL="285750" indent="-285750">
              <a:buFont typeface="Arial" panose="020B0604020202020204" pitchFamily="34" charset="0"/>
              <a:buChar char="•"/>
            </a:pPr>
            <a:r>
              <a:rPr lang="en-US">
                <a:solidFill>
                  <a:schemeClr val="bg1"/>
                </a:solidFill>
              </a:rPr>
              <a:t>All rooms are air conditioned</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031" y="2010622"/>
            <a:ext cx="3713012" cy="2784759"/>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0117" y="3793067"/>
            <a:ext cx="3834507" cy="2875880"/>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F2818416-7519-49B3-8AA4-64B46BC4C3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501" y="118533"/>
            <a:ext cx="1735478" cy="1773338"/>
          </a:xfrm>
          <a:prstGeom prst="rect">
            <a:avLst/>
          </a:prstGeom>
        </p:spPr>
      </p:pic>
      <p:pic>
        <p:nvPicPr>
          <p:cNvPr id="4" name="Picture 3" descr="A building with a lawn and palm trees&#10;&#10;Description automatically generated">
            <a:extLst>
              <a:ext uri="{FF2B5EF4-FFF2-40B4-BE49-F238E27FC236}">
                <a16:creationId xmlns:a16="http://schemas.microsoft.com/office/drawing/2014/main" id="{D745AE10-643C-9ED2-7F0D-83259399B546}"/>
              </a:ext>
            </a:extLst>
          </p:cNvPr>
          <p:cNvPicPr>
            <a:picLocks noChangeAspect="1"/>
          </p:cNvPicPr>
          <p:nvPr/>
        </p:nvPicPr>
        <p:blipFill>
          <a:blip r:embed="rId6"/>
          <a:stretch>
            <a:fillRect/>
          </a:stretch>
        </p:blipFill>
        <p:spPr>
          <a:xfrm>
            <a:off x="7009226" y="3293823"/>
            <a:ext cx="4895850" cy="3276600"/>
          </a:xfrm>
          <a:prstGeom prst="rect">
            <a:avLst/>
          </a:prstGeom>
        </p:spPr>
      </p:pic>
    </p:spTree>
    <p:extLst>
      <p:ext uri="{BB962C8B-B14F-4D97-AF65-F5344CB8AC3E}">
        <p14:creationId xmlns:p14="http://schemas.microsoft.com/office/powerpoint/2010/main" val="4184470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170025" y="1262629"/>
            <a:ext cx="4010970" cy="1908215"/>
          </a:xfrm>
          <a:prstGeom prst="rect">
            <a:avLst/>
          </a:prstGeom>
          <a:noFill/>
          <a:effectLst>
            <a:glow rad="228600">
              <a:schemeClr val="accent4">
                <a:satMod val="175000"/>
                <a:alpha val="40000"/>
              </a:schemeClr>
            </a:glow>
          </a:effectLst>
        </p:spPr>
        <p:txBody>
          <a:bodyPr wrap="none" rtlCol="0">
            <a:spAutoFit/>
          </a:bodyPr>
          <a:lstStyle/>
          <a:p>
            <a:r>
              <a:rPr lang="en-US" sz="2800">
                <a:solidFill>
                  <a:schemeClr val="bg1"/>
                </a:solidFill>
              </a:rPr>
              <a:t>Galley</a:t>
            </a:r>
          </a:p>
          <a:p>
            <a:pPr marL="285750" indent="-285750">
              <a:buFont typeface="Arial" panose="020B0604020202020204" pitchFamily="34" charset="0"/>
              <a:buChar char="•"/>
            </a:pPr>
            <a:r>
              <a:rPr lang="en-US">
                <a:solidFill>
                  <a:schemeClr val="bg1"/>
                </a:solidFill>
              </a:rPr>
              <a:t>All meals served at the galley</a:t>
            </a:r>
          </a:p>
          <a:p>
            <a:pPr marL="285750" indent="-285750">
              <a:buFont typeface="Arial" panose="020B0604020202020204" pitchFamily="34" charset="0"/>
              <a:buChar char="•"/>
            </a:pPr>
            <a:r>
              <a:rPr lang="en-US">
                <a:solidFill>
                  <a:schemeClr val="bg1"/>
                </a:solidFill>
              </a:rPr>
              <a:t>Packed lunches while on the boats</a:t>
            </a:r>
          </a:p>
          <a:p>
            <a:pPr marL="285750" indent="-285750">
              <a:buFont typeface="Arial" panose="020B0604020202020204" pitchFamily="34" charset="0"/>
              <a:buChar char="•"/>
            </a:pPr>
            <a:r>
              <a:rPr lang="en-US">
                <a:solidFill>
                  <a:schemeClr val="bg1"/>
                </a:solidFill>
              </a:rPr>
              <a:t>Those with special food needs please </a:t>
            </a:r>
          </a:p>
          <a:p>
            <a:r>
              <a:rPr lang="en-US">
                <a:solidFill>
                  <a:schemeClr val="bg1"/>
                </a:solidFill>
              </a:rPr>
              <a:t>      contact us prior to your arrival </a:t>
            </a:r>
          </a:p>
          <a:p>
            <a:r>
              <a:rPr lang="en-US">
                <a:solidFill>
                  <a:schemeClr val="bg1"/>
                </a:solidFill>
              </a:rPr>
              <a:t>      </a:t>
            </a:r>
            <a:r>
              <a:rPr lang="en-US" b="1" u="sng">
                <a:solidFill>
                  <a:schemeClr val="bg1"/>
                </a:solidFill>
                <a:effectLst>
                  <a:outerShdw blurRad="38100" dist="38100" dir="2700000" algn="tl">
                    <a:srgbClr val="000000">
                      <a:alpha val="43137"/>
                    </a:srgbClr>
                  </a:outerShdw>
                </a:effectLst>
                <a:hlinkClick r:id="rId3"/>
              </a:rPr>
              <a:t>FSB.Galley@scouting.org</a:t>
            </a:r>
            <a:endParaRPr lang="en-US">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482" y="1999575"/>
            <a:ext cx="3031302" cy="4041736"/>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0359" y="3424038"/>
            <a:ext cx="2276814" cy="3035752"/>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2441" y="3918857"/>
            <a:ext cx="3723853" cy="2792890"/>
          </a:xfrm>
          <a:prstGeom prst="rect">
            <a:avLst/>
          </a:prstGeom>
          <a:ln>
            <a:noFill/>
          </a:ln>
          <a:effectLst>
            <a:outerShdw blurRad="190500" algn="tl" rotWithShape="0">
              <a:srgbClr val="000000">
                <a:alpha val="70000"/>
              </a:srgbClr>
            </a:outerShdw>
          </a:effectLst>
        </p:spPr>
      </p:pic>
      <p:sp>
        <p:nvSpPr>
          <p:cNvPr id="10" name="Rectangle 9"/>
          <p:cNvSpPr/>
          <p:nvPr/>
        </p:nvSpPr>
        <p:spPr>
          <a:xfrm>
            <a:off x="8727082" y="3773635"/>
            <a:ext cx="3464918" cy="2462213"/>
          </a:xfrm>
          <a:prstGeom prst="rect">
            <a:avLst/>
          </a:prstGeom>
        </p:spPr>
        <p:txBody>
          <a:bodyPr wrap="square">
            <a:spAutoFit/>
          </a:bodyPr>
          <a:lstStyle/>
          <a:p>
            <a:r>
              <a:rPr lang="en-US" sz="2800" b="1">
                <a:solidFill>
                  <a:schemeClr val="bg1"/>
                </a:solidFill>
                <a:effectLst>
                  <a:outerShdw blurRad="38100" dist="38100" dir="2700000" algn="tl">
                    <a:srgbClr val="000000">
                      <a:alpha val="43137"/>
                    </a:srgbClr>
                  </a:outerShdw>
                </a:effectLst>
              </a:rPr>
              <a:t>Sea Base Blessing</a:t>
            </a:r>
          </a:p>
          <a:p>
            <a:r>
              <a:rPr lang="en-US" i="1">
                <a:solidFill>
                  <a:schemeClr val="bg1"/>
                </a:solidFill>
                <a:effectLst>
                  <a:outerShdw blurRad="38100" dist="38100" dir="2700000" algn="tl">
                    <a:srgbClr val="000000">
                      <a:alpha val="43137"/>
                    </a:srgbClr>
                  </a:outerShdw>
                </a:effectLst>
              </a:rPr>
              <a:t>Bless the creatures of the Sea</a:t>
            </a:r>
            <a:br>
              <a:rPr lang="en-US" i="1">
                <a:solidFill>
                  <a:schemeClr val="bg1"/>
                </a:solidFill>
                <a:effectLst>
                  <a:outerShdw blurRad="38100" dist="38100" dir="2700000" algn="tl">
                    <a:srgbClr val="000000">
                      <a:alpha val="43137"/>
                    </a:srgbClr>
                  </a:outerShdw>
                </a:effectLst>
              </a:rPr>
            </a:br>
            <a:r>
              <a:rPr lang="en-US" i="1">
                <a:solidFill>
                  <a:schemeClr val="bg1"/>
                </a:solidFill>
                <a:effectLst>
                  <a:outerShdw blurRad="38100" dist="38100" dir="2700000" algn="tl">
                    <a:srgbClr val="000000">
                      <a:alpha val="43137"/>
                    </a:srgbClr>
                  </a:outerShdw>
                </a:effectLst>
              </a:rPr>
              <a:t>Bless this person I call me </a:t>
            </a:r>
            <a:br>
              <a:rPr lang="en-US" i="1">
                <a:solidFill>
                  <a:schemeClr val="bg1"/>
                </a:solidFill>
                <a:effectLst>
                  <a:outerShdw blurRad="38100" dist="38100" dir="2700000" algn="tl">
                    <a:srgbClr val="000000">
                      <a:alpha val="43137"/>
                    </a:srgbClr>
                  </a:outerShdw>
                </a:effectLst>
              </a:rPr>
            </a:br>
            <a:r>
              <a:rPr lang="en-US" i="1">
                <a:solidFill>
                  <a:schemeClr val="bg1"/>
                </a:solidFill>
                <a:effectLst>
                  <a:outerShdw blurRad="38100" dist="38100" dir="2700000" algn="tl">
                    <a:srgbClr val="000000">
                      <a:alpha val="43137"/>
                    </a:srgbClr>
                  </a:outerShdw>
                </a:effectLst>
              </a:rPr>
              <a:t>Bless the Keys you made so grand </a:t>
            </a:r>
            <a:br>
              <a:rPr lang="en-US" i="1">
                <a:solidFill>
                  <a:schemeClr val="bg1"/>
                </a:solidFill>
                <a:effectLst>
                  <a:outerShdw blurRad="38100" dist="38100" dir="2700000" algn="tl">
                    <a:srgbClr val="000000">
                      <a:alpha val="43137"/>
                    </a:srgbClr>
                  </a:outerShdw>
                </a:effectLst>
              </a:rPr>
            </a:br>
            <a:r>
              <a:rPr lang="en-US" i="1">
                <a:solidFill>
                  <a:schemeClr val="bg1"/>
                </a:solidFill>
                <a:effectLst>
                  <a:outerShdw blurRad="38100" dist="38100" dir="2700000" algn="tl">
                    <a:srgbClr val="000000">
                      <a:alpha val="43137"/>
                    </a:srgbClr>
                  </a:outerShdw>
                </a:effectLst>
              </a:rPr>
              <a:t>Bless the sun that warms the land </a:t>
            </a:r>
            <a:br>
              <a:rPr lang="en-US" i="1">
                <a:solidFill>
                  <a:schemeClr val="bg1"/>
                </a:solidFill>
                <a:effectLst>
                  <a:outerShdw blurRad="38100" dist="38100" dir="2700000" algn="tl">
                    <a:srgbClr val="000000">
                      <a:alpha val="43137"/>
                    </a:srgbClr>
                  </a:outerShdw>
                </a:effectLst>
              </a:rPr>
            </a:br>
            <a:r>
              <a:rPr lang="en-US" i="1">
                <a:solidFill>
                  <a:schemeClr val="bg1"/>
                </a:solidFill>
                <a:effectLst>
                  <a:outerShdw blurRad="38100" dist="38100" dir="2700000" algn="tl">
                    <a:srgbClr val="000000">
                      <a:alpha val="43137"/>
                    </a:srgbClr>
                  </a:outerShdw>
                </a:effectLst>
              </a:rPr>
              <a:t>Bless the fellowship we feel</a:t>
            </a:r>
            <a:br>
              <a:rPr lang="en-US" i="1">
                <a:solidFill>
                  <a:schemeClr val="bg1"/>
                </a:solidFill>
                <a:effectLst>
                  <a:outerShdw blurRad="38100" dist="38100" dir="2700000" algn="tl">
                    <a:srgbClr val="000000">
                      <a:alpha val="43137"/>
                    </a:srgbClr>
                  </a:outerShdw>
                </a:effectLst>
              </a:rPr>
            </a:br>
            <a:r>
              <a:rPr lang="en-US" i="1">
                <a:solidFill>
                  <a:schemeClr val="bg1"/>
                </a:solidFill>
                <a:effectLst>
                  <a:outerShdw blurRad="38100" dist="38100" dir="2700000" algn="tl">
                    <a:srgbClr val="000000">
                      <a:alpha val="43137"/>
                    </a:srgbClr>
                  </a:outerShdw>
                </a:effectLst>
              </a:rPr>
              <a:t>as we gather for this meal</a:t>
            </a:r>
            <a:br>
              <a:rPr lang="en-US" i="1">
                <a:solidFill>
                  <a:schemeClr val="bg1"/>
                </a:solidFill>
                <a:effectLst>
                  <a:outerShdw blurRad="38100" dist="38100" dir="2700000" algn="tl">
                    <a:srgbClr val="000000">
                      <a:alpha val="43137"/>
                    </a:srgbClr>
                  </a:outerShdw>
                </a:effectLst>
              </a:rPr>
            </a:br>
            <a:r>
              <a:rPr lang="en-US" i="1">
                <a:solidFill>
                  <a:schemeClr val="bg1"/>
                </a:solidFill>
                <a:effectLst>
                  <a:outerShdw blurRad="38100" dist="38100" dir="2700000" algn="tl">
                    <a:srgbClr val="000000">
                      <a:alpha val="43137"/>
                    </a:srgbClr>
                  </a:outerShdw>
                </a:effectLst>
              </a:rPr>
              <a:t>Amen</a:t>
            </a:r>
          </a:p>
        </p:txBody>
      </p:sp>
      <p:pic>
        <p:nvPicPr>
          <p:cNvPr id="11" name="Picture 10">
            <a:extLst>
              <a:ext uri="{FF2B5EF4-FFF2-40B4-BE49-F238E27FC236}">
                <a16:creationId xmlns:a16="http://schemas.microsoft.com/office/drawing/2014/main" id="{EBBE4E2F-CC75-44EE-9631-4FD341C31BC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500" y="118533"/>
            <a:ext cx="1685945" cy="1722724"/>
          </a:xfrm>
          <a:prstGeom prst="rect">
            <a:avLst/>
          </a:prstGeom>
        </p:spPr>
      </p:pic>
    </p:spTree>
    <p:extLst>
      <p:ext uri="{BB962C8B-B14F-4D97-AF65-F5344CB8AC3E}">
        <p14:creationId xmlns:p14="http://schemas.microsoft.com/office/powerpoint/2010/main" val="3395551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4B777FB81571408378D4833CE0845B" ma:contentTypeVersion="32" ma:contentTypeDescription="Create a new document." ma:contentTypeScope="" ma:versionID="838bd8d78ca5bb6f4d560b0f24aa561f">
  <xsd:schema xmlns:xsd="http://www.w3.org/2001/XMLSchema" xmlns:xs="http://www.w3.org/2001/XMLSchema" xmlns:p="http://schemas.microsoft.com/office/2006/metadata/properties" xmlns:ns2="7a6ee362-e025-4c63-baf6-51e42efca58d" xmlns:ns3="1b7d4b7c-1cdd-4ec3-bf79-e108c7dff0af" targetNamespace="http://schemas.microsoft.com/office/2006/metadata/properties" ma:root="true" ma:fieldsID="9ebb0b300f8ce048e83da475eb04a5da" ns2:_="" ns3:_="">
    <xsd:import namespace="7a6ee362-e025-4c63-baf6-51e42efca58d"/>
    <xsd:import namespace="1b7d4b7c-1cdd-4ec3-bf79-e108c7dff0a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3:DateModified" minOccurs="0"/>
                <xsd:element ref="ns3:ExpirationDate" minOccurs="0"/>
                <xsd:element ref="ns3:_Flow_SignoffStatus" minOccurs="0"/>
                <xsd:element ref="ns3:Check_x0020_Status" minOccurs="0"/>
                <xsd:element ref="ns3:Status" minOccurs="0"/>
                <xsd:element ref="ns3:Expiration" minOccurs="0"/>
                <xsd:element ref="ns3:ItemStatu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6ee362-e025-4c63-baf6-51e42efca58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30" nillable="true" ma:displayName="Taxonomy Catch All Column" ma:hidden="true" ma:list="{d33af460-ccc4-47cc-a757-8a9d95f6eccc}" ma:internalName="TaxCatchAll" ma:showField="CatchAllData" ma:web="7a6ee362-e025-4c63-baf6-51e42efca58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b7d4b7c-1cdd-4ec3-bf79-e108c7dff0a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DateModified" ma:index="20" nillable="true" ma:displayName="Completed" ma:format="DateOnly" ma:internalName="DateModified">
      <xsd:simpleType>
        <xsd:restriction base="dms:DateTime"/>
      </xsd:simpleType>
    </xsd:element>
    <xsd:element name="ExpirationDate" ma:index="21" nillable="true" ma:displayName="Expiration Date" ma:format="DateOnly" ma:internalName="ExpirationDate">
      <xsd:simpleType>
        <xsd:restriction base="dms:DateTime"/>
      </xsd:simpleType>
    </xsd:element>
    <xsd:element name="_Flow_SignoffStatus" ma:index="22" nillable="true" ma:displayName="Sign-off status" ma:internalName="Sign_x002d_off_x0020_status">
      <xsd:simpleType>
        <xsd:restriction base="dms:Text"/>
      </xsd:simpleType>
    </xsd:element>
    <xsd:element name="Check_x0020_Status" ma:index="23" nillable="true" ma:displayName="Check Status" ma:internalName="Check_x0020_Status">
      <xsd:simpleType>
        <xsd:restriction base="dms:Text">
          <xsd:maxLength value="255"/>
        </xsd:restriction>
      </xsd:simpleType>
    </xsd:element>
    <xsd:element name="Status" ma:index="24" nillable="true" ma:displayName="Status" ma:format="Dropdown" ma:internalName="Status">
      <xsd:simpleType>
        <xsd:restriction base="dms:Choice">
          <xsd:enumeration value="Overdue"/>
          <xsd:enumeration value="Complete"/>
          <xsd:enumeration value="Incomplete"/>
        </xsd:restriction>
      </xsd:simpleType>
    </xsd:element>
    <xsd:element name="Expiration" ma:index="25" nillable="true" ma:displayName="Expiration" ma:format="DateOnly" ma:internalName="Expiration">
      <xsd:simpleType>
        <xsd:restriction base="dms:DateTime"/>
      </xsd:simpleType>
    </xsd:element>
    <xsd:element name="ItemStatus" ma:index="26" nillable="true" ma:displayName="Item Status" ma:format="Dropdown" ma:internalName="ItemStatus">
      <xsd:simpleType>
        <xsd:restriction base="dms:Choice">
          <xsd:enumeration value="Overdue"/>
          <xsd:enumeration value="Complete"/>
          <xsd:enumeration value="Incomplete"/>
        </xsd:restriction>
      </xsd:simpleType>
    </xsd:element>
    <xsd:element name="MediaLengthInSeconds" ma:index="27"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879308d4-bde5-4dca-adcb-0162404f863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heck_x0020_Status xmlns="1b7d4b7c-1cdd-4ec3-bf79-e108c7dff0af" xsi:nil="true"/>
    <ExpirationDate xmlns="1b7d4b7c-1cdd-4ec3-bf79-e108c7dff0af" xsi:nil="true"/>
    <DateModified xmlns="1b7d4b7c-1cdd-4ec3-bf79-e108c7dff0af" xsi:nil="true"/>
    <Expiration xmlns="1b7d4b7c-1cdd-4ec3-bf79-e108c7dff0af" xsi:nil="true"/>
    <ItemStatus xmlns="1b7d4b7c-1cdd-4ec3-bf79-e108c7dff0af" xsi:nil="true"/>
    <_Flow_SignoffStatus xmlns="1b7d4b7c-1cdd-4ec3-bf79-e108c7dff0af" xsi:nil="true"/>
    <Status xmlns="1b7d4b7c-1cdd-4ec3-bf79-e108c7dff0af" xsi:nil="true"/>
    <TaxCatchAll xmlns="7a6ee362-e025-4c63-baf6-51e42efca58d" xsi:nil="true"/>
    <lcf76f155ced4ddcb4097134ff3c332f xmlns="1b7d4b7c-1cdd-4ec3-bf79-e108c7dff0a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FD5D15-D850-4D04-BE33-EACC11844E87}">
  <ds:schemaRefs>
    <ds:schemaRef ds:uri="1b7d4b7c-1cdd-4ec3-bf79-e108c7dff0af"/>
    <ds:schemaRef ds:uri="7a6ee362-e025-4c63-baf6-51e42efca5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0BBA152-0AE8-4F89-98E5-4A8698E8137C}">
  <ds:schemaRefs>
    <ds:schemaRef ds:uri="1b7d4b7c-1cdd-4ec3-bf79-e108c7dff0af"/>
    <ds:schemaRef ds:uri="7a6ee362-e025-4c63-baf6-51e42efca58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A9FAD2B-0BA4-4F3E-A6A1-8102ABD2A8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TM04033923[[fn=Depth]]</Template>
  <TotalTime>0</TotalTime>
  <Words>3094</Words>
  <Application>Microsoft Office PowerPoint</Application>
  <PresentationFormat>Widescreen</PresentationFormat>
  <Paragraphs>323</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Courier New</vt:lpstr>
      <vt:lpstr>Helvetica</vt:lpstr>
      <vt:lpstr>Symbol</vt:lpstr>
      <vt:lpstr>Office Theme</vt:lpstr>
      <vt:lpstr>PowerPoint Presentation</vt:lpstr>
      <vt:lpstr>Brief History of Sea Base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Crew Leader Information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Angelo</dc:creator>
  <cp:lastModifiedBy>Andrea Raslich</cp:lastModifiedBy>
  <cp:revision>28</cp:revision>
  <dcterms:created xsi:type="dcterms:W3CDTF">2015-11-10T20:28:13Z</dcterms:created>
  <dcterms:modified xsi:type="dcterms:W3CDTF">2024-11-26T16:56:40Z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0x0101009F4B777FB81571408378D4833CE0845B</vt:lpwstr>
  </property>
  <property fmtid="{D5CDD505-2E9C-101B-9397-08002B2CF9AE}" pid="3" name="MediaServiceImageTags">
    <vt:lpwstr/>
  </property>
</Properties>
</file>